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09" r:id="rId2"/>
    <p:sldId id="291" r:id="rId3"/>
    <p:sldId id="312" r:id="rId4"/>
    <p:sldId id="313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36" r:id="rId15"/>
    <p:sldId id="323" r:id="rId16"/>
    <p:sldId id="337" r:id="rId17"/>
    <p:sldId id="328" r:id="rId18"/>
    <p:sldId id="329" r:id="rId19"/>
    <p:sldId id="338" r:id="rId20"/>
    <p:sldId id="330" r:id="rId21"/>
    <p:sldId id="339" r:id="rId22"/>
    <p:sldId id="331" r:id="rId23"/>
    <p:sldId id="326" r:id="rId24"/>
    <p:sldId id="332" r:id="rId25"/>
    <p:sldId id="333" r:id="rId26"/>
    <p:sldId id="335" r:id="rId27"/>
    <p:sldId id="340" r:id="rId28"/>
    <p:sldId id="279" r:id="rId29"/>
  </p:sldIdLst>
  <p:sldSz cx="17340263" cy="9753600"/>
  <p:notesSz cx="6797675" cy="99282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72" userDrawn="1">
          <p15:clr>
            <a:srgbClr val="A4A3A4"/>
          </p15:clr>
        </p15:guide>
        <p15:guide id="2" pos="546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AE68"/>
    <a:srgbClr val="D1D0A8"/>
    <a:srgbClr val="192052"/>
    <a:srgbClr val="3C98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86421" autoAdjust="0"/>
  </p:normalViewPr>
  <p:slideViewPr>
    <p:cSldViewPr>
      <p:cViewPr varScale="1">
        <p:scale>
          <a:sx n="84" d="100"/>
          <a:sy n="84" d="100"/>
        </p:scale>
        <p:origin x="108" y="342"/>
      </p:cViewPr>
      <p:guideLst>
        <p:guide orient="horz" pos="3072"/>
        <p:guide pos="5462"/>
      </p:guideLst>
    </p:cSldViewPr>
  </p:slideViewPr>
  <p:outlineViewPr>
    <p:cViewPr>
      <p:scale>
        <a:sx n="33" d="100"/>
        <a:sy n="33" d="100"/>
      </p:scale>
      <p:origin x="0" y="-61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94413C-DFF0-43EE-9903-07DC4DDA5581}" type="datetimeFigureOut">
              <a:rPr lang="nl-NL" smtClean="0"/>
              <a:t>14-10-2023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10591A-57B0-4D6F-8347-8D31FC453B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5123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6A797E-E7CB-4E09-A1F4-C5A30F1D9803}" type="datetimeFigureOut">
              <a:rPr lang="en-US" smtClean="0"/>
              <a:t>10/14/2023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6CF0F4-EC98-409A-9D74-F0EF02EE367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152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9673" y="3030539"/>
            <a:ext cx="14740917" cy="2090737"/>
          </a:xfrm>
          <a:prstGeom prst="rect">
            <a:avLst/>
          </a:prstGeom>
        </p:spPr>
        <p:txBody>
          <a:bodyPr vert="horz"/>
          <a:lstStyle>
            <a:lvl1pPr marL="0" indent="0" algn="l">
              <a:buFontTx/>
              <a:buNone/>
              <a:defRPr b="1" i="0" kern="1200" baseline="0">
                <a:solidFill>
                  <a:srgbClr val="3C9825"/>
                </a:solidFill>
                <a:latin typeface="Neo Sans Std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01464" y="5527676"/>
            <a:ext cx="12137337" cy="2492375"/>
          </a:xfrm>
          <a:prstGeom prst="rect">
            <a:avLst/>
          </a:prstGeom>
        </p:spPr>
        <p:txBody>
          <a:bodyPr vert="horz"/>
          <a:lstStyle>
            <a:lvl1pPr marL="0" indent="0" algn="r">
              <a:buNone/>
              <a:defRPr baseline="0">
                <a:solidFill>
                  <a:srgbClr val="192052"/>
                </a:solidFill>
                <a:latin typeface="Neo Sans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43672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 flip="none" rotWithShape="1">
          <a:gsLst>
            <a:gs pos="0">
              <a:srgbClr val="D1D0A8"/>
            </a:gs>
            <a:gs pos="48000">
              <a:srgbClr val="D1D0A8"/>
            </a:gs>
            <a:gs pos="100000">
              <a:srgbClr val="D1D0A8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625600"/>
          </a:xfrm>
          <a:prstGeom prst="rect">
            <a:avLst/>
          </a:prstGeom>
        </p:spPr>
        <p:txBody>
          <a:bodyPr vert="horz"/>
          <a:lstStyle>
            <a:lvl1pPr>
              <a:defRPr sz="6000" b="1" i="0" kern="1200">
                <a:solidFill>
                  <a:srgbClr val="192052"/>
                </a:solidFill>
                <a:latin typeface="Neo San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7860" y="2276476"/>
            <a:ext cx="15604543" cy="6435725"/>
          </a:xfrm>
          <a:prstGeom prst="rect">
            <a:avLst/>
          </a:prstGeom>
        </p:spPr>
        <p:txBody>
          <a:bodyPr vert="horz"/>
          <a:lstStyle>
            <a:lvl1pPr marL="571500" indent="-571500" algn="l">
              <a:buSzPct val="100000"/>
              <a:buFont typeface="Arial" panose="020B0604020202020204" pitchFamily="34" charset="0"/>
              <a:buChar char="•"/>
              <a:defRPr>
                <a:latin typeface="Neo Sans"/>
              </a:defRPr>
            </a:lvl1pPr>
            <a:lvl2pPr marL="1028700" indent="-571500" algn="l">
              <a:lnSpc>
                <a:spcPct val="100000"/>
              </a:lnSpc>
              <a:buSzPct val="100000"/>
              <a:buFont typeface="Arial" panose="020B0604020202020204" pitchFamily="34" charset="0"/>
              <a:buChar char="•"/>
              <a:defRPr lang="en-US" sz="3600" dirty="0" smtClean="0">
                <a:solidFill>
                  <a:schemeClr val="tx1"/>
                </a:solidFill>
                <a:latin typeface="Neo Sans"/>
                <a:ea typeface="+mn-ea"/>
                <a:cs typeface="+mn-cs"/>
                <a:sym typeface="Gill Sans" charset="0"/>
              </a:defRPr>
            </a:lvl2pPr>
            <a:lvl3pPr marL="1485900" indent="-571500" algn="l">
              <a:lnSpc>
                <a:spcPct val="100000"/>
              </a:lnSpc>
              <a:buSzPct val="100000"/>
              <a:buFont typeface="Wingdings" panose="05000000000000000000" pitchFamily="2" charset="2"/>
              <a:buChar char="§"/>
              <a:defRPr>
                <a:latin typeface="Neo Sans"/>
              </a:defRPr>
            </a:lvl3pPr>
            <a:lvl4pPr marL="1943100" indent="-571500" algn="l">
              <a:buFont typeface="Arial" panose="020B0604020202020204" pitchFamily="34" charset="0"/>
              <a:buChar char="•"/>
              <a:defRPr>
                <a:latin typeface="Neo Sans"/>
              </a:defRPr>
            </a:lvl4pPr>
            <a:lvl5pPr marL="2400300" indent="-571500" algn="l">
              <a:buFont typeface="Arial" panose="020B0604020202020204" pitchFamily="34" charset="0"/>
              <a:buChar char="•"/>
              <a:defRPr>
                <a:latin typeface="Neo San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39699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625600"/>
          </a:xfrm>
          <a:prstGeom prst="rect">
            <a:avLst/>
          </a:prstGeom>
        </p:spPr>
        <p:txBody>
          <a:bodyPr vert="horz"/>
          <a:lstStyle>
            <a:lvl1pPr>
              <a:defRPr sz="6000" b="1" i="0" kern="1200">
                <a:solidFill>
                  <a:srgbClr val="3C9825"/>
                </a:solidFill>
                <a:latin typeface="Neo San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7860" y="2276476"/>
            <a:ext cx="7700669" cy="6435725"/>
          </a:xfrm>
          <a:prstGeom prst="rect">
            <a:avLst/>
          </a:prstGeom>
        </p:spPr>
        <p:txBody>
          <a:bodyPr vert="horz"/>
          <a:lstStyle>
            <a:lvl1pPr marL="457200" indent="-457200" algn="l">
              <a:buSzPct val="150000"/>
              <a:buFont typeface="Arial" panose="020B0604020202020204" pitchFamily="34" charset="0"/>
              <a:buChar char="•"/>
              <a:defRPr sz="2800" kern="1200">
                <a:latin typeface="Neo Sans"/>
              </a:defRPr>
            </a:lvl1pPr>
            <a:lvl2pPr marL="800100" indent="-342900" algn="l">
              <a:lnSpc>
                <a:spcPct val="150000"/>
              </a:lnSpc>
              <a:buSzPct val="150000"/>
              <a:buFont typeface="Arial" panose="020B0604020202020204" pitchFamily="34" charset="0"/>
              <a:buChar char="•"/>
              <a:defRPr sz="2400" kern="1200">
                <a:latin typeface="Neo Sans"/>
              </a:defRPr>
            </a:lvl2pPr>
            <a:lvl3pPr algn="l">
              <a:defRPr sz="2000" kern="1200">
                <a:latin typeface="Neo Sans"/>
              </a:defRPr>
            </a:lvl3pPr>
            <a:lvl4pPr algn="l">
              <a:defRPr sz="1800" kern="1200">
                <a:latin typeface="Neo Sans"/>
              </a:defRPr>
            </a:lvl4pPr>
            <a:lvl5pPr algn="l">
              <a:defRPr sz="1800" kern="1200">
                <a:latin typeface="Neo San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8766146" y="2276476"/>
            <a:ext cx="7700669" cy="6435725"/>
          </a:xfrm>
          <a:prstGeom prst="rect">
            <a:avLst/>
          </a:prstGeom>
        </p:spPr>
        <p:txBody>
          <a:bodyPr vert="horz"/>
          <a:lstStyle>
            <a:lvl1pPr marL="457200" indent="-457200" algn="l">
              <a:buSzPct val="150000"/>
              <a:buFont typeface="Arial" panose="020B0604020202020204" pitchFamily="34" charset="0"/>
              <a:buChar char="•"/>
              <a:defRPr sz="2800" kern="1200">
                <a:latin typeface="Neo Sans"/>
              </a:defRPr>
            </a:lvl1pPr>
            <a:lvl2pPr marL="800100" indent="-342900" algn="l">
              <a:lnSpc>
                <a:spcPct val="150000"/>
              </a:lnSpc>
              <a:buSzPct val="150000"/>
              <a:buFont typeface="Arial" panose="020B0604020202020204" pitchFamily="34" charset="0"/>
              <a:buChar char="•"/>
              <a:defRPr sz="2400" kern="1200">
                <a:latin typeface="Neo Sans"/>
              </a:defRPr>
            </a:lvl2pPr>
            <a:lvl3pPr algn="l">
              <a:defRPr sz="2000" kern="1200">
                <a:latin typeface="Neo Sans"/>
              </a:defRPr>
            </a:lvl3pPr>
            <a:lvl4pPr algn="l">
              <a:defRPr sz="1800" kern="1200">
                <a:latin typeface="Neo Sans"/>
              </a:defRPr>
            </a:lvl4pPr>
            <a:lvl5pPr algn="l">
              <a:defRPr sz="1800" kern="1200">
                <a:latin typeface="Neo San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571238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18757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533" y="2600960"/>
            <a:ext cx="13005197" cy="390144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76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7533" y="6527237"/>
            <a:ext cx="13005197" cy="214263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133">
                <a:solidFill>
                  <a:schemeClr val="accent1"/>
                </a:solidFill>
                <a:latin typeface="+mj-lt"/>
              </a:defRPr>
            </a:lvl1pPr>
            <a:lvl2pPr marL="487695" indent="0">
              <a:buNone/>
              <a:defRPr sz="2133"/>
            </a:lvl2pPr>
            <a:lvl3pPr marL="975390" indent="0">
              <a:buNone/>
              <a:defRPr sz="1920"/>
            </a:lvl3pPr>
            <a:lvl4pPr marL="1463086" indent="0">
              <a:buNone/>
              <a:defRPr sz="1707"/>
            </a:lvl4pPr>
            <a:lvl5pPr marL="1950781" indent="0">
              <a:buNone/>
              <a:defRPr sz="1707"/>
            </a:lvl5pPr>
            <a:lvl6pPr marL="2438476" indent="0">
              <a:buNone/>
              <a:defRPr sz="1707"/>
            </a:lvl6pPr>
            <a:lvl7pPr marL="2926171" indent="0">
              <a:buNone/>
              <a:defRPr sz="1707"/>
            </a:lvl7pPr>
            <a:lvl8pPr marL="3413867" indent="0">
              <a:buNone/>
              <a:defRPr sz="1707"/>
            </a:lvl8pPr>
            <a:lvl9pPr marL="3901562" indent="0">
              <a:buNone/>
              <a:defRPr sz="170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5670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1D0A8"/>
            </a:gs>
            <a:gs pos="48000">
              <a:srgbClr val="D1D0A8"/>
            </a:gs>
            <a:gs pos="100000">
              <a:srgbClr val="D1D0A8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/>
          </p:cNvSpPr>
          <p:nvPr userDrawn="1"/>
        </p:nvSpPr>
        <p:spPr bwMode="auto">
          <a:xfrm>
            <a:off x="8103520" y="9071497"/>
            <a:ext cx="11557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2000" dirty="0">
                <a:solidFill>
                  <a:srgbClr val="272E6D"/>
                </a:solidFill>
                <a:latin typeface="NeoSans" charset="0"/>
                <a:ea typeface="ＭＳ Ｐゴシック" charset="0"/>
                <a:sym typeface="NeoSans" charset="0"/>
              </a:rPr>
              <a:t>X# Summit 2023</a:t>
            </a:r>
          </a:p>
        </p:txBody>
      </p:sp>
      <p:sp>
        <p:nvSpPr>
          <p:cNvPr id="4" name="Rectangle 2"/>
          <p:cNvSpPr>
            <a:spLocks/>
          </p:cNvSpPr>
          <p:nvPr userDrawn="1"/>
        </p:nvSpPr>
        <p:spPr bwMode="auto">
          <a:xfrm>
            <a:off x="893030" y="9061450"/>
            <a:ext cx="44166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l"/>
            <a:r>
              <a:rPr lang="en-US" sz="2000" dirty="0">
                <a:solidFill>
                  <a:srgbClr val="42A12D"/>
                </a:solidFill>
                <a:latin typeface="NeoSans" charset="0"/>
                <a:ea typeface="ＭＳ Ｐゴシック" charset="0"/>
                <a:sym typeface="NeoSans" charset="0"/>
              </a:rPr>
              <a:t>X# GUI Choices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6915" y="8532752"/>
            <a:ext cx="1344534" cy="10573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57" r:id="rId4"/>
    <p:sldLayoutId id="2147483658" r:id="rId5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xsharp.eu/" TargetMode="External"/><Relationship Id="rId2" Type="http://schemas.openxmlformats.org/officeDocument/2006/relationships/hyperlink" Target="mailto:Wolfgang@riedmann.it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9673" y="3030539"/>
            <a:ext cx="14740917" cy="3502445"/>
          </a:xfrm>
        </p:spPr>
        <p:txBody>
          <a:bodyPr/>
          <a:lstStyle/>
          <a:p>
            <a:pPr algn="ctr"/>
            <a:r>
              <a:rPr lang="en-US" sz="8000" dirty="0"/>
              <a:t>X# GUI Choices </a:t>
            </a:r>
            <a:br>
              <a:rPr lang="en-US" sz="8000" dirty="0"/>
            </a:br>
            <a:r>
              <a:rPr lang="en-US" sz="8000" dirty="0"/>
              <a:t>was </a:t>
            </a:r>
            <a:r>
              <a:rPr lang="en-US" sz="8000" dirty="0" err="1"/>
              <a:t>kommt</a:t>
            </a:r>
            <a:r>
              <a:rPr lang="en-US" sz="8000" dirty="0"/>
              <a:t> </a:t>
            </a:r>
            <a:r>
              <a:rPr lang="en-US" sz="8000" dirty="0" err="1"/>
              <a:t>nach</a:t>
            </a:r>
            <a:r>
              <a:rPr lang="en-US" sz="8000" dirty="0"/>
              <a:t> den VO GUI-Klassen?</a:t>
            </a:r>
            <a:endParaRPr lang="nl-NL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br>
              <a:rPr lang="en-US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497136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/>
              <a:t>WPF – Windows Presentation Foundation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Komplette</a:t>
            </a:r>
            <a:r>
              <a:rPr lang="en-US" sz="4800" dirty="0"/>
              <a:t> Neu-</a:t>
            </a:r>
            <a:r>
              <a:rPr lang="en-US" sz="4800" dirty="0" err="1"/>
              <a:t>Konzeption</a:t>
            </a:r>
            <a:r>
              <a:rPr lang="en-US" sz="4800" dirty="0"/>
              <a:t> </a:t>
            </a:r>
            <a:r>
              <a:rPr lang="en-US" sz="4800" dirty="0" err="1"/>
              <a:t>Applikation</a:t>
            </a:r>
            <a:r>
              <a:rPr lang="en-US" sz="4800" dirty="0"/>
              <a:t> </a:t>
            </a:r>
            <a:r>
              <a:rPr lang="en-US" sz="4800" dirty="0" err="1"/>
              <a:t>erforderlich</a:t>
            </a:r>
            <a:endParaRPr lang="en-US" sz="480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Vektor-orientierte</a:t>
            </a:r>
            <a:r>
              <a:rPr lang="en-US" sz="4800" dirty="0"/>
              <a:t> GUI, </a:t>
            </a:r>
            <a:r>
              <a:rPr lang="en-US" sz="4800" dirty="0" err="1"/>
              <a:t>basierend</a:t>
            </a:r>
            <a:r>
              <a:rPr lang="en-US" sz="4800" dirty="0"/>
              <a:t> auf DirectX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Hervorragend</a:t>
            </a:r>
            <a:r>
              <a:rPr lang="en-US" sz="4800" dirty="0"/>
              <a:t> in High-DPI </a:t>
            </a:r>
            <a:r>
              <a:rPr lang="en-US" sz="4800" dirty="0" err="1"/>
              <a:t>Umgebungen</a:t>
            </a:r>
            <a:endParaRPr lang="en-US" sz="480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Perfekt</a:t>
            </a:r>
            <a:r>
              <a:rPr lang="en-US" sz="4800" dirty="0"/>
              <a:t> </a:t>
            </a:r>
            <a:r>
              <a:rPr lang="en-US" sz="4800" dirty="0" err="1"/>
              <a:t>geeignet</a:t>
            </a:r>
            <a:r>
              <a:rPr lang="en-US" sz="4800" dirty="0"/>
              <a:t> für </a:t>
            </a:r>
            <a:r>
              <a:rPr lang="en-US" sz="4800" dirty="0" err="1"/>
              <a:t>moderne</a:t>
            </a:r>
            <a:r>
              <a:rPr lang="en-US" sz="4800" dirty="0"/>
              <a:t> </a:t>
            </a:r>
            <a:r>
              <a:rPr lang="en-US" sz="4800" dirty="0" err="1"/>
              <a:t>Entwicklungsprinzipien</a:t>
            </a:r>
            <a:r>
              <a:rPr lang="en-US" sz="4800" dirty="0"/>
              <a:t> </a:t>
            </a:r>
            <a:r>
              <a:rPr lang="en-US" sz="4800" dirty="0" err="1"/>
              <a:t>wie</a:t>
            </a:r>
            <a:r>
              <a:rPr lang="en-US" sz="4800" dirty="0"/>
              <a:t> MVVM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Es </a:t>
            </a:r>
            <a:r>
              <a:rPr lang="en-US" sz="4800" dirty="0" err="1"/>
              <a:t>gibt</a:t>
            </a:r>
            <a:r>
              <a:rPr lang="en-US" sz="4800" dirty="0"/>
              <a:t> </a:t>
            </a:r>
            <a:r>
              <a:rPr lang="en-US" sz="4800" dirty="0" err="1"/>
              <a:t>unzählige</a:t>
            </a:r>
            <a:r>
              <a:rPr lang="en-US" sz="4800" dirty="0"/>
              <a:t> </a:t>
            </a:r>
            <a:r>
              <a:rPr lang="en-US" sz="4800" dirty="0" err="1"/>
              <a:t>Applikations</a:t>
            </a:r>
            <a:r>
              <a:rPr lang="en-US" sz="4800" dirty="0"/>
              <a:t>-Frameworks von Microsoft und </a:t>
            </a:r>
            <a:r>
              <a:rPr lang="en-US" sz="4800" dirty="0" err="1"/>
              <a:t>Drittherstellern</a:t>
            </a:r>
            <a:r>
              <a:rPr lang="en-US" sz="4800" dirty="0"/>
              <a:t>, </a:t>
            </a:r>
            <a:r>
              <a:rPr lang="en-US" sz="4800" dirty="0" err="1"/>
              <a:t>viele</a:t>
            </a:r>
            <a:r>
              <a:rPr lang="en-US" sz="4800" dirty="0"/>
              <a:t> </a:t>
            </a:r>
            <a:r>
              <a:rPr lang="en-US" sz="4800" dirty="0" err="1"/>
              <a:t>sogar</a:t>
            </a:r>
            <a:r>
              <a:rPr lang="en-US" sz="4800" dirty="0"/>
              <a:t> </a:t>
            </a:r>
            <a:r>
              <a:rPr lang="en-US" sz="4800" dirty="0" err="1"/>
              <a:t>als</a:t>
            </a:r>
            <a:r>
              <a:rPr lang="en-US" sz="4800" dirty="0"/>
              <a:t> Open Source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Entwickler-Produktivität</a:t>
            </a:r>
            <a:r>
              <a:rPr lang="en-US" sz="4800" dirty="0"/>
              <a:t> </a:t>
            </a:r>
            <a:r>
              <a:rPr lang="en-US" sz="4800" dirty="0" err="1"/>
              <a:t>nochmals</a:t>
            </a:r>
            <a:r>
              <a:rPr lang="en-US" sz="4800" dirty="0"/>
              <a:t> </a:t>
            </a:r>
            <a:r>
              <a:rPr lang="en-US" sz="4800" dirty="0" err="1"/>
              <a:t>geringer</a:t>
            </a:r>
            <a:r>
              <a:rPr lang="en-US" sz="4800" dirty="0"/>
              <a:t> </a:t>
            </a:r>
            <a:r>
              <a:rPr lang="en-US" sz="4800" dirty="0" err="1"/>
              <a:t>als</a:t>
            </a:r>
            <a:r>
              <a:rPr lang="en-US" sz="4800" dirty="0"/>
              <a:t> </a:t>
            </a:r>
            <a:r>
              <a:rPr lang="en-US" sz="4800" dirty="0" err="1"/>
              <a:t>bei</a:t>
            </a:r>
            <a:r>
              <a:rPr lang="en-US" sz="4800" dirty="0"/>
              <a:t> Windows Forms</a:t>
            </a:r>
          </a:p>
        </p:txBody>
      </p:sp>
    </p:spTree>
    <p:extLst>
      <p:ext uri="{BB962C8B-B14F-4D97-AF65-F5344CB8AC3E}">
        <p14:creationId xmlns:p14="http://schemas.microsoft.com/office/powerpoint/2010/main" val="116002243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Mischformen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r>
              <a:rPr lang="en-US" sz="4800" dirty="0"/>
              <a:t>Es </a:t>
            </a:r>
            <a:r>
              <a:rPr lang="en-US" sz="4800" dirty="0" err="1"/>
              <a:t>sind</a:t>
            </a:r>
            <a:r>
              <a:rPr lang="en-US" sz="4800" dirty="0"/>
              <a:t> diverse </a:t>
            </a:r>
            <a:r>
              <a:rPr lang="en-US" sz="4800" dirty="0" err="1"/>
              <a:t>Mischformen</a:t>
            </a:r>
            <a:r>
              <a:rPr lang="en-US" sz="4800" dirty="0"/>
              <a:t> </a:t>
            </a:r>
            <a:r>
              <a:rPr lang="en-US" sz="4800" dirty="0" err="1"/>
              <a:t>möglich</a:t>
            </a:r>
            <a:r>
              <a:rPr lang="en-US" sz="4800" dirty="0"/>
              <a:t>, für die X# </a:t>
            </a:r>
            <a:r>
              <a:rPr lang="en-US" sz="4800" dirty="0" err="1"/>
              <a:t>auch</a:t>
            </a:r>
            <a:r>
              <a:rPr lang="en-US" sz="4800" dirty="0"/>
              <a:t> </a:t>
            </a:r>
            <a:r>
              <a:rPr lang="en-US" sz="4800" dirty="0" err="1"/>
              <a:t>geeignete</a:t>
            </a:r>
            <a:r>
              <a:rPr lang="en-US" sz="4800" dirty="0"/>
              <a:t> Klassen </a:t>
            </a:r>
            <a:r>
              <a:rPr lang="en-US" sz="4800" dirty="0" err="1"/>
              <a:t>mitbringt</a:t>
            </a:r>
            <a:r>
              <a:rPr lang="en-US" sz="4800" dirty="0"/>
              <a:t>: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Windows Forms Fenster in VO GUI </a:t>
            </a:r>
            <a:r>
              <a:rPr lang="en-US" sz="4800" dirty="0" err="1"/>
              <a:t>Applikationen</a:t>
            </a:r>
            <a:endParaRPr lang="en-US" sz="480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VO GUI Fenster in Windows Forms </a:t>
            </a:r>
            <a:r>
              <a:rPr lang="en-US" sz="4800" dirty="0" err="1"/>
              <a:t>Applikationen</a:t>
            </a:r>
            <a:endParaRPr lang="en-US" sz="480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VO GUI MDI </a:t>
            </a:r>
            <a:r>
              <a:rPr lang="en-US" sz="4800" dirty="0" err="1"/>
              <a:t>Applikation</a:t>
            </a:r>
            <a:r>
              <a:rPr lang="en-US" sz="4800" dirty="0"/>
              <a:t> in Windows Forms </a:t>
            </a:r>
            <a:r>
              <a:rPr lang="en-US" sz="4800" dirty="0" err="1"/>
              <a:t>Applikation</a:t>
            </a:r>
            <a:r>
              <a:rPr lang="en-US" sz="4800" dirty="0"/>
              <a:t> Shell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endParaRPr lang="en-US" sz="4800" dirty="0"/>
          </a:p>
          <a:p>
            <a:pPr algn="l"/>
            <a:r>
              <a:rPr lang="en-US" sz="4800" dirty="0"/>
              <a:t>Die </a:t>
            </a:r>
            <a:r>
              <a:rPr lang="en-US" sz="4800" dirty="0" err="1"/>
              <a:t>Hilfs</a:t>
            </a:r>
            <a:r>
              <a:rPr lang="en-US" sz="4800" dirty="0"/>
              <a:t>-Klassen </a:t>
            </a:r>
            <a:r>
              <a:rPr lang="en-US" sz="4800" dirty="0" err="1"/>
              <a:t>wurden</a:t>
            </a:r>
            <a:r>
              <a:rPr lang="en-US" sz="4800" dirty="0"/>
              <a:t> von Paul </a:t>
            </a:r>
            <a:r>
              <a:rPr lang="en-US" sz="4800" dirty="0" err="1"/>
              <a:t>Piko</a:t>
            </a:r>
            <a:r>
              <a:rPr lang="en-US" sz="4800" dirty="0"/>
              <a:t> </a:t>
            </a:r>
            <a:r>
              <a:rPr lang="en-US" sz="4800" dirty="0" err="1"/>
              <a:t>geschrieben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64475474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Password.VO</a:t>
            </a:r>
            <a:r>
              <a:rPr lang="en-US" dirty="0"/>
              <a:t> – die </a:t>
            </a:r>
            <a:r>
              <a:rPr lang="en-US" dirty="0" err="1"/>
              <a:t>migrierte</a:t>
            </a:r>
            <a:r>
              <a:rPr lang="en-US" dirty="0"/>
              <a:t> </a:t>
            </a:r>
            <a:r>
              <a:rPr lang="en-US" dirty="0" err="1"/>
              <a:t>Applikation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endParaRPr lang="en-US" sz="4800" b="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AB88645-FC3B-9DE0-BB71-6BE44A47A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1819" y="1456626"/>
            <a:ext cx="5342857" cy="389523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0AE2AE5-BABF-BCDE-6AB3-D92DDCB75F76}"/>
              </a:ext>
            </a:extLst>
          </p:cNvPr>
          <p:cNvSpPr txBox="1">
            <a:spLocks/>
          </p:cNvSpPr>
          <p:nvPr/>
        </p:nvSpPr>
        <p:spPr>
          <a:xfrm>
            <a:off x="994852" y="5956920"/>
            <a:ext cx="15604543" cy="2520280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Anpassung</a:t>
            </a:r>
            <a:r>
              <a:rPr lang="en-US" sz="4800" b="0" dirty="0"/>
              <a:t> Start-</a:t>
            </a:r>
            <a:r>
              <a:rPr lang="en-US" sz="4800" b="0" dirty="0" err="1"/>
              <a:t>Methode</a:t>
            </a:r>
            <a:endParaRPr lang="en-US" sz="4800" b="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Fehlerbehandlung</a:t>
            </a:r>
            <a:r>
              <a:rPr lang="en-US" sz="4800" b="0" dirty="0"/>
              <a:t> “.NET Way”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Verhalten</a:t>
            </a:r>
            <a:r>
              <a:rPr lang="en-US" sz="4800" b="0" dirty="0"/>
              <a:t> und </a:t>
            </a:r>
            <a:r>
              <a:rPr lang="en-US" sz="4800" b="0" dirty="0" err="1"/>
              <a:t>Entwicklung</a:t>
            </a:r>
            <a:r>
              <a:rPr lang="en-US" sz="4800" b="0" dirty="0"/>
              <a:t> </a:t>
            </a:r>
            <a:r>
              <a:rPr lang="en-US" sz="4800" b="0" dirty="0" err="1"/>
              <a:t>wie</a:t>
            </a:r>
            <a:r>
              <a:rPr lang="en-US" sz="4800" b="0" dirty="0"/>
              <a:t> in VO</a:t>
            </a:r>
          </a:p>
          <a:p>
            <a:pPr algn="l"/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31609086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Password.XGUI</a:t>
            </a:r>
            <a:r>
              <a:rPr lang="en-US" dirty="0"/>
              <a:t> – VOGUI auf </a:t>
            </a:r>
            <a:r>
              <a:rPr lang="en-US" dirty="0" err="1"/>
              <a:t>neuem</a:t>
            </a:r>
            <a:r>
              <a:rPr lang="en-US" dirty="0"/>
              <a:t> Fundament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5308848"/>
            <a:ext cx="15604543" cy="2952328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Austausch</a:t>
            </a:r>
            <a:r>
              <a:rPr lang="en-US" sz="4800" b="0" dirty="0"/>
              <a:t> GUI-Klassen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Anpassung</a:t>
            </a:r>
            <a:r>
              <a:rPr lang="en-US" sz="4800" b="0" dirty="0"/>
              <a:t> Start-</a:t>
            </a:r>
            <a:r>
              <a:rPr lang="en-US" sz="4800" b="0" dirty="0" err="1"/>
              <a:t>Methode</a:t>
            </a:r>
            <a:endParaRPr lang="en-US" sz="4800" b="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Aktuell</a:t>
            </a:r>
            <a:r>
              <a:rPr lang="en-US" sz="4800" b="0" dirty="0"/>
              <a:t> </a:t>
            </a:r>
            <a:r>
              <a:rPr lang="en-US" sz="4800" b="0" dirty="0" err="1"/>
              <a:t>kein</a:t>
            </a:r>
            <a:r>
              <a:rPr lang="en-US" sz="4800" b="0" dirty="0"/>
              <a:t> </a:t>
            </a:r>
            <a:r>
              <a:rPr lang="en-US" sz="4800" b="0" dirty="0" err="1"/>
              <a:t>bBrowser</a:t>
            </a:r>
            <a:r>
              <a:rPr lang="en-US" sz="4800" b="0" dirty="0"/>
              <a:t> und </a:t>
            </a:r>
            <a:r>
              <a:rPr lang="en-US" sz="4800" b="0" dirty="0" err="1"/>
              <a:t>ReportPro</a:t>
            </a:r>
            <a:endParaRPr lang="en-US" sz="4800" b="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Weitere</a:t>
            </a:r>
            <a:r>
              <a:rPr lang="en-US" sz="4800" b="0" dirty="0"/>
              <a:t> </a:t>
            </a:r>
            <a:r>
              <a:rPr lang="en-US" sz="4800" b="0" dirty="0" err="1"/>
              <a:t>Anpassungen</a:t>
            </a:r>
            <a:r>
              <a:rPr lang="en-US" sz="4800" b="0" dirty="0"/>
              <a:t> </a:t>
            </a:r>
            <a:r>
              <a:rPr lang="en-US" sz="4800" b="0" dirty="0" err="1"/>
              <a:t>möglich</a:t>
            </a:r>
            <a:r>
              <a:rPr lang="en-US" sz="4800" b="0" dirty="0"/>
              <a:t>, </a:t>
            </a:r>
            <a:r>
              <a:rPr lang="en-US" sz="4800" b="0" dirty="0" err="1"/>
              <a:t>besonders</a:t>
            </a:r>
            <a:r>
              <a:rPr lang="en-US" sz="4800" b="0" dirty="0"/>
              <a:t> </a:t>
            </a:r>
            <a:r>
              <a:rPr lang="en-US" sz="4800" b="0" dirty="0" err="1"/>
              <a:t>bei</a:t>
            </a:r>
            <a:r>
              <a:rPr lang="en-US" sz="4800" b="0" dirty="0"/>
              <a:t> Callbacks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3D75B0F-B3F8-119B-18C1-0F1D7BEEF5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7803" y="1492424"/>
            <a:ext cx="5361905" cy="34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654324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Password.XGUI</a:t>
            </a:r>
            <a:r>
              <a:rPr lang="en-US" dirty="0"/>
              <a:t> – Details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5308848"/>
            <a:ext cx="15604543" cy="2952328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XSharp.VOGUIClasses.dll </a:t>
            </a:r>
            <a:r>
              <a:rPr lang="en-US" sz="4800" b="0" dirty="0" err="1"/>
              <a:t>statt</a:t>
            </a:r>
            <a:r>
              <a:rPr lang="en-US" sz="4800" b="0" dirty="0"/>
              <a:t> VOGUIClasses.dll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Achtung auf </a:t>
            </a:r>
            <a:r>
              <a:rPr lang="en-US" sz="4800" b="0" dirty="0" err="1"/>
              <a:t>Typisierung</a:t>
            </a:r>
            <a:r>
              <a:rPr lang="en-US" sz="4800" b="0" dirty="0"/>
              <a:t> </a:t>
            </a:r>
            <a:r>
              <a:rPr lang="en-US" sz="4800" b="0" dirty="0" err="1"/>
              <a:t>Methoden</a:t>
            </a:r>
            <a:r>
              <a:rPr lang="en-US" sz="4800" b="0" dirty="0"/>
              <a:t> Framework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Fehlerbehandlung</a:t>
            </a:r>
            <a:r>
              <a:rPr lang="en-US" sz="4800" b="0" dirty="0"/>
              <a:t> .NET Way </a:t>
            </a:r>
            <a:r>
              <a:rPr lang="en-US" sz="4800" b="0" dirty="0" err="1"/>
              <a:t>mit</a:t>
            </a:r>
            <a:r>
              <a:rPr lang="en-US" sz="4800" b="0" dirty="0"/>
              <a:t> try – catch – end try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endParaRPr lang="en-US" sz="4800" b="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D01C977-D847-F2EB-7282-19A1F6DAB9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3467" y="2140496"/>
            <a:ext cx="3219048" cy="204761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37917CA-E00D-E983-B4EC-C9F6A181DA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4187" y="2140496"/>
            <a:ext cx="3409524" cy="21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30474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Password.Mixed</a:t>
            </a:r>
            <a:r>
              <a:rPr lang="en-US" dirty="0"/>
              <a:t> – WinForms </a:t>
            </a:r>
            <a:r>
              <a:rPr lang="en-US" dirty="0" err="1"/>
              <a:t>innerhalb</a:t>
            </a:r>
            <a:r>
              <a:rPr lang="en-US" dirty="0"/>
              <a:t> VOGUI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6316960"/>
            <a:ext cx="15604543" cy="2376264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Dank Support-Klassen </a:t>
            </a:r>
            <a:r>
              <a:rPr lang="en-US" sz="4800" b="0" dirty="0" err="1"/>
              <a:t>können</a:t>
            </a:r>
            <a:r>
              <a:rPr lang="en-US" sz="4800" b="0" dirty="0"/>
              <a:t> Windows-Forms Fenster </a:t>
            </a:r>
            <a:r>
              <a:rPr lang="en-US" sz="4800" b="0" dirty="0" err="1"/>
              <a:t>einfach</a:t>
            </a:r>
            <a:r>
              <a:rPr lang="en-US" sz="4800" b="0" dirty="0"/>
              <a:t> </a:t>
            </a:r>
            <a:r>
              <a:rPr lang="en-US" sz="4800" b="0" dirty="0" err="1"/>
              <a:t>integriert</a:t>
            </a:r>
            <a:r>
              <a:rPr lang="en-US" sz="4800" b="0" dirty="0"/>
              <a:t> </a:t>
            </a:r>
            <a:r>
              <a:rPr lang="en-US" sz="4800" b="0" dirty="0" err="1"/>
              <a:t>werden</a:t>
            </a:r>
            <a:endParaRPr lang="en-US" sz="4800" b="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Austausch</a:t>
            </a:r>
            <a:r>
              <a:rPr lang="en-US" sz="4800" b="0" dirty="0"/>
              <a:t> App-</a:t>
            </a:r>
            <a:r>
              <a:rPr lang="en-US" sz="4800" b="0" dirty="0" err="1"/>
              <a:t>Klasse</a:t>
            </a:r>
            <a:r>
              <a:rPr lang="en-US" sz="4800" b="0" dirty="0"/>
              <a:t> und </a:t>
            </a:r>
            <a:r>
              <a:rPr lang="en-US" sz="4800" b="0" dirty="0" err="1"/>
              <a:t>Verwenden</a:t>
            </a:r>
            <a:r>
              <a:rPr lang="en-US" sz="4800" b="0" dirty="0"/>
              <a:t> Fenster-Klassen</a:t>
            </a:r>
          </a:p>
          <a:p>
            <a:pPr algn="l"/>
            <a:endParaRPr lang="en-US" sz="4800" b="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endParaRPr lang="en-US" sz="4800" b="0" dirty="0"/>
          </a:p>
          <a:p>
            <a:endParaRPr lang="en-US" sz="4800" b="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0BB0D36-7EA1-24CF-F329-D8B2B0A673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7643" y="1397136"/>
            <a:ext cx="8276190" cy="47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19204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Password.Mixed</a:t>
            </a:r>
            <a:r>
              <a:rPr lang="en-US" dirty="0"/>
              <a:t> – Details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F65E16D-5771-5D16-CE47-FC0938C449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2890" y="1564432"/>
            <a:ext cx="8771428" cy="220952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4D17D21-58AA-D163-470B-29E8297D95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7176" y="4133996"/>
            <a:ext cx="9342857" cy="4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16129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Password.WFShell</a:t>
            </a:r>
            <a:r>
              <a:rPr lang="en-US" dirty="0"/>
              <a:t> – VO-Shell in WinForms-Shell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5380857"/>
            <a:ext cx="15604543" cy="3339832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Windows-Forms </a:t>
            </a:r>
            <a:r>
              <a:rPr lang="en-US" sz="4800" b="0" dirty="0" err="1"/>
              <a:t>Applikation</a:t>
            </a:r>
            <a:r>
              <a:rPr lang="en-US" sz="4800" b="0" dirty="0"/>
              <a:t> </a:t>
            </a:r>
            <a:r>
              <a:rPr lang="en-US" sz="4800" b="0" dirty="0" err="1"/>
              <a:t>mit</a:t>
            </a:r>
            <a:r>
              <a:rPr lang="en-US" sz="4800" b="0" dirty="0"/>
              <a:t> VO </a:t>
            </a:r>
            <a:r>
              <a:rPr lang="en-US" sz="4800" b="0" dirty="0" err="1"/>
              <a:t>ShellWindow</a:t>
            </a:r>
            <a:r>
              <a:rPr lang="en-US" sz="4800" b="0" dirty="0"/>
              <a:t> und </a:t>
            </a:r>
            <a:r>
              <a:rPr lang="en-US" sz="4800" b="0" dirty="0" err="1"/>
              <a:t>entsprechenden</a:t>
            </a:r>
            <a:r>
              <a:rPr lang="en-US" sz="4800" b="0" dirty="0"/>
              <a:t> VO-</a:t>
            </a:r>
            <a:r>
              <a:rPr lang="en-US" sz="4800" b="0" dirty="0" err="1"/>
              <a:t>DataWindows</a:t>
            </a:r>
            <a:endParaRPr lang="en-US" sz="4800" b="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Umstellungsaufwand</a:t>
            </a:r>
            <a:r>
              <a:rPr lang="en-US" sz="4800" b="0" dirty="0"/>
              <a:t> </a:t>
            </a:r>
            <a:r>
              <a:rPr lang="en-US" sz="4800" b="0" dirty="0" err="1"/>
              <a:t>gering</a:t>
            </a:r>
            <a:endParaRPr lang="en-US" sz="4800" b="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Achtung: </a:t>
            </a:r>
            <a:r>
              <a:rPr lang="en-US" sz="4800" b="0" dirty="0" err="1"/>
              <a:t>aktuell</a:t>
            </a:r>
            <a:r>
              <a:rPr lang="en-US" sz="4800" b="0" dirty="0"/>
              <a:t> </a:t>
            </a:r>
            <a:r>
              <a:rPr lang="en-US" sz="4800" b="0" dirty="0" err="1"/>
              <a:t>eingeschränkt</a:t>
            </a:r>
            <a:r>
              <a:rPr lang="en-US" sz="4800" b="0" dirty="0"/>
              <a:t>, </a:t>
            </a:r>
            <a:r>
              <a:rPr lang="en-US" sz="4800" b="0" dirty="0" err="1"/>
              <a:t>nicht</a:t>
            </a:r>
            <a:r>
              <a:rPr lang="en-US" sz="4800" b="0" dirty="0"/>
              <a:t> supported 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CE2F509-3494-A566-3116-BA8CF8D4A7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1739" y="1750337"/>
            <a:ext cx="5428571" cy="31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830640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Password.WFShellX</a:t>
            </a:r>
            <a:r>
              <a:rPr lang="en-US" dirty="0"/>
              <a:t> – VO-Fenster in WinForms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5301242"/>
            <a:ext cx="15604543" cy="2959934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Jedes</a:t>
            </a:r>
            <a:r>
              <a:rPr lang="en-US" sz="4800" b="0" dirty="0"/>
              <a:t> VO-Fenster muss in </a:t>
            </a:r>
            <a:r>
              <a:rPr lang="en-US" sz="4800" b="0" dirty="0" err="1"/>
              <a:t>ein</a:t>
            </a:r>
            <a:r>
              <a:rPr lang="en-US" sz="4800" b="0" dirty="0"/>
              <a:t> Windows-Forms-Fenster </a:t>
            </a:r>
            <a:r>
              <a:rPr lang="en-US" sz="4800" b="0" dirty="0" err="1"/>
              <a:t>eingepackt</a:t>
            </a:r>
            <a:r>
              <a:rPr lang="en-US" sz="4800" b="0" dirty="0"/>
              <a:t> </a:t>
            </a:r>
            <a:r>
              <a:rPr lang="en-US" sz="4800" b="0" dirty="0" err="1"/>
              <a:t>werden</a:t>
            </a:r>
            <a:endParaRPr lang="en-US" sz="4800" b="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Mehr </a:t>
            </a:r>
            <a:r>
              <a:rPr lang="en-US" sz="4800" b="0" dirty="0" err="1"/>
              <a:t>Aufwand</a:t>
            </a:r>
            <a:r>
              <a:rPr lang="en-US" sz="4800" b="0" dirty="0"/>
              <a:t>, </a:t>
            </a:r>
            <a:r>
              <a:rPr lang="en-US" sz="4800" b="0" dirty="0" err="1"/>
              <a:t>aber</a:t>
            </a:r>
            <a:r>
              <a:rPr lang="en-US" sz="4800" b="0" dirty="0"/>
              <a:t> </a:t>
            </a:r>
            <a:r>
              <a:rPr lang="en-US" sz="4800" b="0" dirty="0" err="1"/>
              <a:t>normale</a:t>
            </a:r>
            <a:r>
              <a:rPr lang="en-US" sz="4800" b="0" dirty="0"/>
              <a:t> </a:t>
            </a:r>
            <a:r>
              <a:rPr lang="en-US" sz="4800" b="0"/>
              <a:t>Funktionalität</a:t>
            </a:r>
            <a:endParaRPr lang="en-US" sz="4800" b="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8FFDA07-80BF-074D-E510-B62E44F42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5795" y="1708448"/>
            <a:ext cx="5133333" cy="33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2410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Password.WFShellX</a:t>
            </a:r>
            <a:r>
              <a:rPr lang="en-US" dirty="0"/>
              <a:t> – Details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5AA4250-4FD8-636C-D547-B68B7D5C8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1779" y="1492424"/>
            <a:ext cx="6676190" cy="218095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A06D327C-E3FE-762E-ABC0-D04923CC54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5112" y="3004592"/>
            <a:ext cx="9209524" cy="56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76023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/>
              <a:t>Frage: </a:t>
            </a:r>
            <a:r>
              <a:rPr lang="en-US" dirty="0" err="1"/>
              <a:t>Welche</a:t>
            </a:r>
            <a:r>
              <a:rPr lang="en-US" dirty="0"/>
              <a:t> GUI </a:t>
            </a:r>
            <a:r>
              <a:rPr lang="en-US" dirty="0" err="1"/>
              <a:t>soll</a:t>
            </a:r>
            <a:r>
              <a:rPr lang="en-US" dirty="0"/>
              <a:t> ich </a:t>
            </a:r>
            <a:r>
              <a:rPr lang="en-US" dirty="0" err="1"/>
              <a:t>verwenden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3580656"/>
            <a:ext cx="15604543" cy="4680520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r>
              <a:rPr lang="en-US" sz="4800" b="0" dirty="0"/>
              <a:t>Eine der </a:t>
            </a:r>
            <a:r>
              <a:rPr lang="en-US" sz="4800" b="0" dirty="0" err="1"/>
              <a:t>Fragen</a:t>
            </a:r>
            <a:r>
              <a:rPr lang="en-US" sz="4800" b="0" dirty="0"/>
              <a:t>, auf die es </a:t>
            </a:r>
            <a:r>
              <a:rPr lang="en-US" sz="4800" b="0" dirty="0" err="1"/>
              <a:t>keine</a:t>
            </a:r>
            <a:r>
              <a:rPr lang="en-US" sz="4800" b="0" dirty="0"/>
              <a:t> </a:t>
            </a:r>
            <a:r>
              <a:rPr lang="en-US" sz="4800" b="0" dirty="0" err="1"/>
              <a:t>allgemein</a:t>
            </a:r>
            <a:r>
              <a:rPr lang="en-US" sz="4800" b="0" dirty="0"/>
              <a:t> </a:t>
            </a:r>
            <a:r>
              <a:rPr lang="en-US" sz="4800" b="0" dirty="0" err="1"/>
              <a:t>gültige</a:t>
            </a:r>
            <a:r>
              <a:rPr lang="en-US" sz="4800" b="0" dirty="0"/>
              <a:t> </a:t>
            </a:r>
            <a:r>
              <a:rPr lang="en-US" sz="4800" b="0" dirty="0" err="1"/>
              <a:t>Antwort</a:t>
            </a:r>
            <a:r>
              <a:rPr lang="en-US" sz="4800" b="0" dirty="0"/>
              <a:t> </a:t>
            </a:r>
            <a:r>
              <a:rPr lang="en-US" sz="4800" b="0" dirty="0" err="1"/>
              <a:t>geben</a:t>
            </a:r>
            <a:r>
              <a:rPr lang="en-US" sz="4800" b="0" dirty="0"/>
              <a:t> </a:t>
            </a:r>
            <a:r>
              <a:rPr lang="en-US" sz="4800" b="0" dirty="0" err="1"/>
              <a:t>kann</a:t>
            </a:r>
            <a:r>
              <a:rPr lang="en-US" sz="4800" b="0" dirty="0"/>
              <a:t>.</a:t>
            </a:r>
          </a:p>
          <a:p>
            <a:endParaRPr lang="en-US" sz="4800" b="0" dirty="0"/>
          </a:p>
          <a:p>
            <a:r>
              <a:rPr lang="en-US" sz="4800" b="0" dirty="0" err="1"/>
              <a:t>Diese</a:t>
            </a:r>
            <a:r>
              <a:rPr lang="en-US" sz="4800" b="0" dirty="0"/>
              <a:t> Session </a:t>
            </a:r>
            <a:r>
              <a:rPr lang="en-US" sz="4800" b="0" dirty="0" err="1"/>
              <a:t>wird</a:t>
            </a:r>
            <a:r>
              <a:rPr lang="en-US" sz="4800" b="0" dirty="0"/>
              <a:t> </a:t>
            </a:r>
            <a:r>
              <a:rPr lang="en-US" sz="4800" b="0" dirty="0" err="1"/>
              <a:t>versuchen</a:t>
            </a:r>
            <a:r>
              <a:rPr lang="en-US" sz="4800" b="0" dirty="0"/>
              <a:t>, </a:t>
            </a:r>
            <a:r>
              <a:rPr lang="en-US" sz="4800" b="0" dirty="0" err="1"/>
              <a:t>Ihnen</a:t>
            </a:r>
            <a:r>
              <a:rPr lang="en-US" sz="4800" b="0" dirty="0"/>
              <a:t> </a:t>
            </a:r>
            <a:r>
              <a:rPr lang="en-US" sz="4800" b="0" dirty="0" err="1"/>
              <a:t>Grundlagen</a:t>
            </a:r>
            <a:r>
              <a:rPr lang="en-US" sz="4800" b="0" dirty="0"/>
              <a:t> für </a:t>
            </a:r>
            <a:r>
              <a:rPr lang="en-US" sz="4800" b="0" dirty="0" err="1"/>
              <a:t>Ihre</a:t>
            </a:r>
            <a:r>
              <a:rPr lang="en-US" sz="4800" b="0" dirty="0"/>
              <a:t> </a:t>
            </a:r>
            <a:r>
              <a:rPr lang="en-US" sz="4800" b="0" dirty="0" err="1"/>
              <a:t>Entscheidung</a:t>
            </a:r>
            <a:r>
              <a:rPr lang="en-US" sz="4800" b="0" dirty="0"/>
              <a:t> </a:t>
            </a:r>
            <a:r>
              <a:rPr lang="en-US" sz="4800" b="0" dirty="0" err="1"/>
              <a:t>zu</a:t>
            </a:r>
            <a:r>
              <a:rPr lang="en-US" sz="4800" b="0" dirty="0"/>
              <a:t> </a:t>
            </a:r>
            <a:r>
              <a:rPr lang="en-US" sz="4800" b="0" dirty="0" err="1"/>
              <a:t>geben</a:t>
            </a:r>
            <a:r>
              <a:rPr lang="en-US" sz="4800" b="0"/>
              <a:t>.</a:t>
            </a:r>
            <a:endParaRPr lang="en-US" sz="4800" b="0" dirty="0"/>
          </a:p>
        </p:txBody>
      </p:sp>
    </p:spTree>
    <p:extLst>
      <p:ext uri="{BB962C8B-B14F-4D97-AF65-F5344CB8AC3E}">
        <p14:creationId xmlns:p14="http://schemas.microsoft.com/office/powerpoint/2010/main" val="4126065258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Password.WinForms</a:t>
            </a:r>
            <a:r>
              <a:rPr lang="en-US" dirty="0"/>
              <a:t> – </a:t>
            </a:r>
            <a:r>
              <a:rPr lang="en-US" dirty="0" err="1"/>
              <a:t>komplett</a:t>
            </a:r>
            <a:r>
              <a:rPr lang="en-US" dirty="0"/>
              <a:t> neu </a:t>
            </a:r>
            <a:r>
              <a:rPr lang="en-US" dirty="0" err="1"/>
              <a:t>entwickelt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7397080"/>
            <a:ext cx="15604543" cy="86409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/>
            <a:endParaRPr lang="en-US" sz="4800" b="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5DAFEA5-E87A-64B7-6D76-6C0B9FDAD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7104" y="1708448"/>
            <a:ext cx="5695238" cy="384761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7249AB12-3CF0-D6BC-F2BD-FC3DBEEDB68E}"/>
              </a:ext>
            </a:extLst>
          </p:cNvPr>
          <p:cNvSpPr txBox="1">
            <a:spLocks/>
          </p:cNvSpPr>
          <p:nvPr/>
        </p:nvSpPr>
        <p:spPr>
          <a:xfrm>
            <a:off x="908647" y="5917113"/>
            <a:ext cx="15604543" cy="2959934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XporterVO</a:t>
            </a:r>
            <a:r>
              <a:rPr lang="en-US" sz="4800" b="0" dirty="0"/>
              <a:t> </a:t>
            </a:r>
            <a:r>
              <a:rPr lang="en-US" sz="4800" b="0" dirty="0" err="1"/>
              <a:t>kann</a:t>
            </a:r>
            <a:r>
              <a:rPr lang="en-US" sz="4800" b="0" dirty="0"/>
              <a:t> Windows Forms </a:t>
            </a:r>
            <a:r>
              <a:rPr lang="en-US" sz="4800" b="0" dirty="0" err="1"/>
              <a:t>aus</a:t>
            </a:r>
            <a:r>
              <a:rPr lang="en-US" sz="4800" b="0" dirty="0"/>
              <a:t> VO-</a:t>
            </a:r>
            <a:r>
              <a:rPr lang="en-US" sz="4800" b="0" dirty="0" err="1"/>
              <a:t>Fenstern</a:t>
            </a:r>
            <a:r>
              <a:rPr lang="en-US" sz="4800" b="0" dirty="0"/>
              <a:t> </a:t>
            </a:r>
            <a:r>
              <a:rPr lang="en-US" sz="4800" b="0" dirty="0" err="1"/>
              <a:t>erzeugen</a:t>
            </a:r>
            <a:endParaRPr lang="en-US" sz="4800" b="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Read only </a:t>
            </a:r>
            <a:r>
              <a:rPr lang="en-US" sz="4800" b="0" dirty="0" err="1"/>
              <a:t>DataGridView</a:t>
            </a:r>
            <a:r>
              <a:rPr lang="en-US" sz="4800" b="0" dirty="0"/>
              <a:t> </a:t>
            </a:r>
            <a:r>
              <a:rPr lang="en-US" sz="4800" b="0" dirty="0" err="1"/>
              <a:t>statt</a:t>
            </a:r>
            <a:r>
              <a:rPr lang="en-US" sz="4800" b="0" dirty="0"/>
              <a:t> </a:t>
            </a:r>
            <a:r>
              <a:rPr lang="en-US" sz="4800" b="0" dirty="0" err="1"/>
              <a:t>ListView</a:t>
            </a:r>
            <a:endParaRPr lang="en-US" sz="4800" b="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Anderer</a:t>
            </a:r>
            <a:r>
              <a:rPr lang="en-US" sz="4800" b="0" dirty="0"/>
              <a:t> Ansatz für </a:t>
            </a:r>
            <a:r>
              <a:rPr lang="en-US" sz="4800" b="0" dirty="0" err="1"/>
              <a:t>Daten</a:t>
            </a:r>
            <a:r>
              <a:rPr lang="en-US" sz="4800" b="0" dirty="0"/>
              <a:t>, </a:t>
            </a:r>
            <a:r>
              <a:rPr lang="en-US" sz="4800" b="0" dirty="0" err="1"/>
              <a:t>mehr</a:t>
            </a:r>
            <a:r>
              <a:rPr lang="en-US" sz="4800" b="0" dirty="0"/>
              <a:t> .NET </a:t>
            </a:r>
            <a:r>
              <a:rPr lang="en-US" sz="4800" b="0" dirty="0" err="1"/>
              <a:t>Stil</a:t>
            </a:r>
            <a:endParaRPr lang="en-US" sz="4800" b="0" dirty="0"/>
          </a:p>
        </p:txBody>
      </p:sp>
    </p:spTree>
    <p:extLst>
      <p:ext uri="{BB962C8B-B14F-4D97-AF65-F5344CB8AC3E}">
        <p14:creationId xmlns:p14="http://schemas.microsoft.com/office/powerpoint/2010/main" val="2271494125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Password.WinForms</a:t>
            </a:r>
            <a:r>
              <a:rPr lang="en-US" dirty="0"/>
              <a:t> – Details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7397080"/>
            <a:ext cx="15604543" cy="86409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/>
            <a:endParaRPr lang="en-US" sz="4800" b="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2C9118E-3ADD-79F1-C042-D7293324E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9179" y="1891085"/>
            <a:ext cx="11361905" cy="59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639806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Password.WPF</a:t>
            </a:r>
            <a:r>
              <a:rPr lang="en-US" dirty="0"/>
              <a:t> – neu </a:t>
            </a:r>
            <a:r>
              <a:rPr lang="en-US" dirty="0" err="1"/>
              <a:t>gedacht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7397080"/>
            <a:ext cx="15604543" cy="86409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/>
            <a:endParaRPr lang="en-US" sz="4800" b="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01B9F7B-C8CA-D770-FF56-3B45FAF14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797" y="1708448"/>
            <a:ext cx="6466667" cy="4238095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48D3C02-DCAA-5E1E-1FFB-0CB93C1A4CC8}"/>
              </a:ext>
            </a:extLst>
          </p:cNvPr>
          <p:cNvSpPr txBox="1">
            <a:spLocks/>
          </p:cNvSpPr>
          <p:nvPr/>
        </p:nvSpPr>
        <p:spPr>
          <a:xfrm>
            <a:off x="908647" y="6234575"/>
            <a:ext cx="15604543" cy="2642472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Kein MDI </a:t>
            </a:r>
            <a:r>
              <a:rPr lang="en-US" sz="4800" b="0" dirty="0" err="1"/>
              <a:t>mehr</a:t>
            </a:r>
            <a:r>
              <a:rPr lang="en-US" sz="4800" b="0" dirty="0"/>
              <a:t>, </a:t>
            </a:r>
            <a:r>
              <a:rPr lang="en-US" sz="4800" b="0" dirty="0" err="1"/>
              <a:t>stattdessen</a:t>
            </a:r>
            <a:r>
              <a:rPr lang="en-US" sz="4800" b="0" dirty="0"/>
              <a:t> Tab-Fenster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Oberfläche</a:t>
            </a:r>
            <a:r>
              <a:rPr lang="en-US" sz="4800" b="0" dirty="0"/>
              <a:t> </a:t>
            </a:r>
            <a:r>
              <a:rPr lang="en-US" sz="4800" b="0" dirty="0" err="1"/>
              <a:t>komplett</a:t>
            </a:r>
            <a:r>
              <a:rPr lang="en-US" sz="4800" b="0" dirty="0"/>
              <a:t> in Code, </a:t>
            </a:r>
            <a:r>
              <a:rPr lang="en-US" sz="4800" b="0" dirty="0" err="1"/>
              <a:t>kein</a:t>
            </a:r>
            <a:r>
              <a:rPr lang="en-US" sz="4800" b="0" dirty="0"/>
              <a:t> Painter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Hochgradig</a:t>
            </a:r>
            <a:r>
              <a:rPr lang="en-US" sz="4800" b="0" dirty="0"/>
              <a:t> </a:t>
            </a:r>
            <a:r>
              <a:rPr lang="en-US" sz="4800" b="0" dirty="0" err="1"/>
              <a:t>anpasspar</a:t>
            </a:r>
            <a:r>
              <a:rPr lang="en-US" sz="4800" b="0" dirty="0"/>
              <a:t> an </a:t>
            </a:r>
            <a:r>
              <a:rPr lang="en-US" sz="4800" b="0" dirty="0" err="1"/>
              <a:t>verschiedene</a:t>
            </a:r>
            <a:r>
              <a:rPr lang="en-US" sz="4800" b="0" dirty="0"/>
              <a:t> </a:t>
            </a:r>
            <a:r>
              <a:rPr lang="en-US" sz="4800" b="0" dirty="0" err="1"/>
              <a:t>Auflösungen</a:t>
            </a:r>
            <a:r>
              <a:rPr lang="en-US" sz="4800" b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8574532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384339E9-A39C-48B1-DE17-115B096E86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548" y="4012704"/>
            <a:ext cx="10200000" cy="49047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Password.WPF</a:t>
            </a:r>
            <a:r>
              <a:rPr lang="en-US" dirty="0"/>
              <a:t> - Details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4411520-80C4-3416-7C23-EF7C4B2AF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7274" y="1384648"/>
            <a:ext cx="8085714" cy="30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505941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Password.WPF</a:t>
            </a:r>
            <a:r>
              <a:rPr lang="en-US" dirty="0"/>
              <a:t> - Details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56E4DFA-DE69-96A5-712C-9741E860AE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5795" y="1564432"/>
            <a:ext cx="5723809" cy="154285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52E40F5-3DCD-A15A-47DE-EEEE69CBA9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3940" y="3364632"/>
            <a:ext cx="8752381" cy="52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668600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Password.WPF</a:t>
            </a:r>
            <a:r>
              <a:rPr lang="en-US" dirty="0"/>
              <a:t> - </a:t>
            </a:r>
            <a:r>
              <a:rPr lang="en-US" dirty="0" err="1"/>
              <a:t>Datenmodell</a:t>
            </a:r>
            <a:endParaRPr lang="en-US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565A6F9-CFBF-A423-9A95-4F5622B5D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7274" y="1564432"/>
            <a:ext cx="6885714" cy="465714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AC5FE3C-4835-554D-2290-0ACF01C9DCF4}"/>
              </a:ext>
            </a:extLst>
          </p:cNvPr>
          <p:cNvSpPr txBox="1">
            <a:spLocks/>
          </p:cNvSpPr>
          <p:nvPr/>
        </p:nvSpPr>
        <p:spPr>
          <a:xfrm>
            <a:off x="842452" y="6365590"/>
            <a:ext cx="15604543" cy="1895585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Eine </a:t>
            </a:r>
            <a:r>
              <a:rPr lang="en-US" sz="4800" b="0" dirty="0" err="1"/>
              <a:t>Klasse</a:t>
            </a:r>
            <a:r>
              <a:rPr lang="en-US" sz="4800" b="0" dirty="0"/>
              <a:t> für </a:t>
            </a:r>
            <a:r>
              <a:rPr lang="en-US" sz="4800" b="0" dirty="0" err="1"/>
              <a:t>jeden</a:t>
            </a:r>
            <a:r>
              <a:rPr lang="en-US" sz="4800" b="0" dirty="0"/>
              <a:t> </a:t>
            </a:r>
            <a:r>
              <a:rPr lang="en-US" sz="4800" b="0" dirty="0" err="1"/>
              <a:t>Datensatz</a:t>
            </a:r>
            <a:r>
              <a:rPr lang="en-US" sz="4800" b="0" dirty="0"/>
              <a:t> – </a:t>
            </a:r>
            <a:r>
              <a:rPr lang="en-US" sz="4800" b="0" dirty="0" err="1"/>
              <a:t>könnte</a:t>
            </a:r>
            <a:r>
              <a:rPr lang="en-US" sz="4800" b="0" dirty="0"/>
              <a:t> </a:t>
            </a:r>
            <a:r>
              <a:rPr lang="en-US" sz="4800" b="0" dirty="0" err="1"/>
              <a:t>auch</a:t>
            </a:r>
            <a:r>
              <a:rPr lang="en-US" sz="4800" b="0" dirty="0"/>
              <a:t> </a:t>
            </a:r>
            <a:r>
              <a:rPr lang="en-US" sz="4800" b="0" dirty="0" err="1"/>
              <a:t>Daten</a:t>
            </a:r>
            <a:r>
              <a:rPr lang="en-US" sz="4800" b="0" dirty="0"/>
              <a:t> </a:t>
            </a:r>
            <a:r>
              <a:rPr lang="en-US" sz="4800" b="0" dirty="0" err="1"/>
              <a:t>aus</a:t>
            </a:r>
            <a:r>
              <a:rPr lang="en-US" sz="4800" b="0" dirty="0"/>
              <a:t> </a:t>
            </a:r>
            <a:r>
              <a:rPr lang="en-US" sz="4800" b="0" dirty="0" err="1"/>
              <a:t>mehreren</a:t>
            </a:r>
            <a:r>
              <a:rPr lang="en-US" sz="4800" b="0" dirty="0"/>
              <a:t> </a:t>
            </a:r>
            <a:r>
              <a:rPr lang="en-US" sz="4800" b="0" dirty="0" err="1"/>
              <a:t>Quellen</a:t>
            </a:r>
            <a:r>
              <a:rPr lang="en-US" sz="4800" b="0" dirty="0"/>
              <a:t> </a:t>
            </a:r>
            <a:r>
              <a:rPr lang="en-US" sz="4800" b="0" dirty="0" err="1"/>
              <a:t>beinhalten</a:t>
            </a:r>
            <a:endParaRPr lang="en-US" sz="4800" b="0" dirty="0"/>
          </a:p>
          <a:p>
            <a:pPr algn="l"/>
            <a:endParaRPr lang="en-US" sz="4800" b="0" dirty="0"/>
          </a:p>
          <a:p>
            <a:endParaRPr lang="en-US" sz="4800" b="0" dirty="0"/>
          </a:p>
        </p:txBody>
      </p:sp>
    </p:spTree>
    <p:extLst>
      <p:ext uri="{BB962C8B-B14F-4D97-AF65-F5344CB8AC3E}">
        <p14:creationId xmlns:p14="http://schemas.microsoft.com/office/powerpoint/2010/main" val="2085306430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Schlussfolgerungen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“Den” </a:t>
            </a:r>
            <a:r>
              <a:rPr lang="en-US" sz="4800" b="0" dirty="0" err="1"/>
              <a:t>richtigen</a:t>
            </a:r>
            <a:r>
              <a:rPr lang="en-US" sz="4800" b="0" dirty="0"/>
              <a:t> Weg </a:t>
            </a:r>
            <a:r>
              <a:rPr lang="en-US" sz="4800" b="0" dirty="0" err="1"/>
              <a:t>gibt</a:t>
            </a:r>
            <a:r>
              <a:rPr lang="en-US" sz="4800" b="0" dirty="0"/>
              <a:t> es </a:t>
            </a:r>
            <a:r>
              <a:rPr lang="en-US" sz="4800" b="0" dirty="0" err="1"/>
              <a:t>nicht</a:t>
            </a:r>
            <a:r>
              <a:rPr lang="en-US" sz="4800" b="0" dirty="0"/>
              <a:t> – es </a:t>
            </a:r>
            <a:r>
              <a:rPr lang="en-US" sz="4800" b="0" dirty="0" err="1"/>
              <a:t>gibt</a:t>
            </a:r>
            <a:r>
              <a:rPr lang="en-US" sz="4800" b="0" dirty="0"/>
              <a:t> </a:t>
            </a:r>
            <a:r>
              <a:rPr lang="en-US" sz="4800" b="0" dirty="0" err="1"/>
              <a:t>viele</a:t>
            </a:r>
            <a:r>
              <a:rPr lang="en-US" sz="4800" b="0" dirty="0"/>
              <a:t> </a:t>
            </a:r>
            <a:r>
              <a:rPr lang="en-US" sz="4800" b="0" dirty="0" err="1"/>
              <a:t>Wege</a:t>
            </a:r>
            <a:r>
              <a:rPr lang="en-US" sz="4800" b="0" dirty="0"/>
              <a:t> 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Das </a:t>
            </a:r>
            <a:r>
              <a:rPr lang="en-US" sz="4800" b="0" dirty="0" err="1"/>
              <a:t>Entwickler</a:t>
            </a:r>
            <a:r>
              <a:rPr lang="en-US" sz="4800" b="0" dirty="0"/>
              <a:t>-Team </a:t>
            </a:r>
            <a:r>
              <a:rPr lang="en-US" sz="4800" b="0" dirty="0" err="1"/>
              <a:t>stellt</a:t>
            </a:r>
            <a:r>
              <a:rPr lang="en-US" sz="4800" b="0" dirty="0"/>
              <a:t> </a:t>
            </a:r>
            <a:r>
              <a:rPr lang="en-US" sz="4800" b="0" dirty="0" err="1"/>
              <a:t>mehr</a:t>
            </a:r>
            <a:r>
              <a:rPr lang="en-US" sz="4800" b="0" dirty="0"/>
              <a:t> </a:t>
            </a:r>
            <a:r>
              <a:rPr lang="en-US" sz="4800" b="0" dirty="0" err="1"/>
              <a:t>Optionen</a:t>
            </a:r>
            <a:r>
              <a:rPr lang="en-US" sz="4800" b="0" dirty="0"/>
              <a:t> </a:t>
            </a:r>
            <a:r>
              <a:rPr lang="en-US" sz="4800" b="0" dirty="0" err="1"/>
              <a:t>zur</a:t>
            </a:r>
            <a:r>
              <a:rPr lang="en-US" sz="4800" b="0" dirty="0"/>
              <a:t> </a:t>
            </a:r>
            <a:r>
              <a:rPr lang="en-US" sz="4800" b="0" dirty="0" err="1"/>
              <a:t>Verfügung</a:t>
            </a:r>
            <a:r>
              <a:rPr lang="en-US" sz="4800" b="0" dirty="0"/>
              <a:t> </a:t>
            </a:r>
            <a:r>
              <a:rPr lang="en-US" sz="4800" b="0" dirty="0" err="1"/>
              <a:t>als</a:t>
            </a:r>
            <a:r>
              <a:rPr lang="en-US" sz="4800" b="0" dirty="0"/>
              <a:t> VO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Community-</a:t>
            </a:r>
            <a:r>
              <a:rPr lang="en-US" sz="4800" b="0" dirty="0" err="1"/>
              <a:t>getriebene</a:t>
            </a:r>
            <a:r>
              <a:rPr lang="en-US" sz="4800" b="0" dirty="0"/>
              <a:t> </a:t>
            </a:r>
            <a:r>
              <a:rPr lang="en-US" sz="4800" b="0" dirty="0" err="1"/>
              <a:t>Entwicklung</a:t>
            </a:r>
            <a:r>
              <a:rPr lang="en-US" sz="4800" b="0" dirty="0"/>
              <a:t> </a:t>
            </a:r>
            <a:r>
              <a:rPr lang="en-US" sz="4800" b="0" dirty="0" err="1"/>
              <a:t>eines</a:t>
            </a:r>
            <a:r>
              <a:rPr lang="en-US" sz="4800" b="0" dirty="0"/>
              <a:t> Frameworks </a:t>
            </a:r>
            <a:r>
              <a:rPr lang="en-US" sz="4800" b="0" dirty="0" err="1"/>
              <a:t>ist</a:t>
            </a:r>
            <a:r>
              <a:rPr lang="en-US" sz="4800" b="0" dirty="0"/>
              <a:t> </a:t>
            </a:r>
            <a:r>
              <a:rPr lang="en-US" sz="4800" b="0" dirty="0" err="1"/>
              <a:t>möglich</a:t>
            </a:r>
            <a:r>
              <a:rPr lang="en-US" sz="4800" b="0" dirty="0"/>
              <a:t>, es </a:t>
            </a:r>
            <a:r>
              <a:rPr lang="en-US" sz="4800" b="0" dirty="0" err="1"/>
              <a:t>braucht</a:t>
            </a:r>
            <a:r>
              <a:rPr lang="en-US" sz="4800" b="0" dirty="0"/>
              <a:t> </a:t>
            </a:r>
            <a:r>
              <a:rPr lang="en-US" sz="4800" b="0" dirty="0" err="1"/>
              <a:t>aber</a:t>
            </a:r>
            <a:r>
              <a:rPr lang="en-US" sz="4800" b="0" dirty="0"/>
              <a:t> </a:t>
            </a:r>
            <a:r>
              <a:rPr lang="en-US" sz="4800" b="0" dirty="0" err="1"/>
              <a:t>eine</a:t>
            </a:r>
            <a:r>
              <a:rPr lang="en-US" sz="4800" b="0" dirty="0"/>
              <a:t> </a:t>
            </a:r>
            <a:r>
              <a:rPr lang="en-US" sz="4800" b="0" dirty="0" err="1"/>
              <a:t>Festlegung</a:t>
            </a:r>
            <a:endParaRPr lang="en-US" sz="4800" b="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XSharp.Tools</a:t>
            </a:r>
            <a:r>
              <a:rPr lang="en-US" sz="4800" b="0" dirty="0"/>
              <a:t> – </a:t>
            </a:r>
            <a:r>
              <a:rPr lang="en-US" sz="4800" b="0" dirty="0" err="1"/>
              <a:t>ein</a:t>
            </a:r>
            <a:r>
              <a:rPr lang="en-US" sz="4800" b="0" dirty="0"/>
              <a:t> Ansatz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endParaRPr lang="en-US" sz="4800" b="0" dirty="0"/>
          </a:p>
          <a:p>
            <a:endParaRPr lang="en-US" sz="4800" b="0" dirty="0"/>
          </a:p>
        </p:txBody>
      </p:sp>
    </p:spTree>
    <p:extLst>
      <p:ext uri="{BB962C8B-B14F-4D97-AF65-F5344CB8AC3E}">
        <p14:creationId xmlns:p14="http://schemas.microsoft.com/office/powerpoint/2010/main" val="2696742634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Meine</a:t>
            </a:r>
            <a:r>
              <a:rPr lang="en-US" dirty="0"/>
              <a:t> </a:t>
            </a:r>
            <a:r>
              <a:rPr lang="en-US" dirty="0" err="1"/>
              <a:t>Empfehlungen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Wartung</a:t>
            </a:r>
            <a:r>
              <a:rPr lang="en-US" sz="4800" dirty="0"/>
              <a:t> </a:t>
            </a:r>
            <a:r>
              <a:rPr lang="en-US" sz="4800" dirty="0" err="1"/>
              <a:t>bestehende</a:t>
            </a:r>
            <a:r>
              <a:rPr lang="en-US" sz="4800" dirty="0"/>
              <a:t> VOGUI-</a:t>
            </a:r>
            <a:r>
              <a:rPr lang="en-US" sz="4800" dirty="0" err="1"/>
              <a:t>Applikation</a:t>
            </a:r>
            <a:r>
              <a:rPr lang="en-US" sz="4800" b="0" dirty="0"/>
              <a:t>: VO GUI Classes, </a:t>
            </a:r>
            <a:r>
              <a:rPr lang="en-US" sz="4800" b="0" dirty="0" err="1"/>
              <a:t>ggf</a:t>
            </a:r>
            <a:r>
              <a:rPr lang="en-US" sz="4800" b="0" dirty="0"/>
              <a:t>. </a:t>
            </a:r>
            <a:r>
              <a:rPr lang="en-US" sz="4800" b="0" dirty="0" err="1"/>
              <a:t>mit</a:t>
            </a:r>
            <a:r>
              <a:rPr lang="en-US" sz="4800" b="0" dirty="0"/>
              <a:t> </a:t>
            </a:r>
            <a:r>
              <a:rPr lang="en-US" sz="4800" b="0" dirty="0" err="1"/>
              <a:t>Ergänzung</a:t>
            </a:r>
            <a:r>
              <a:rPr lang="en-US" sz="4800" b="0" dirty="0"/>
              <a:t> </a:t>
            </a:r>
            <a:r>
              <a:rPr lang="en-US" sz="4800" b="0" dirty="0" err="1"/>
              <a:t>einzelner</a:t>
            </a:r>
            <a:r>
              <a:rPr lang="en-US" sz="4800" b="0" dirty="0"/>
              <a:t> Windows Forms Fenster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Komplette</a:t>
            </a:r>
            <a:r>
              <a:rPr lang="en-US" sz="4800" dirty="0"/>
              <a:t> </a:t>
            </a:r>
            <a:r>
              <a:rPr lang="en-US" sz="4800" dirty="0" err="1"/>
              <a:t>Neuentwicklung</a:t>
            </a:r>
            <a:r>
              <a:rPr lang="en-US" sz="4800" b="0" dirty="0"/>
              <a:t> </a:t>
            </a:r>
            <a:r>
              <a:rPr lang="en-US" sz="4800" b="0" dirty="0" err="1"/>
              <a:t>ohne</a:t>
            </a:r>
            <a:r>
              <a:rPr lang="en-US" sz="4800" b="0" dirty="0"/>
              <a:t> </a:t>
            </a:r>
            <a:r>
              <a:rPr lang="en-US" sz="4800" b="0" dirty="0" err="1"/>
              <a:t>Neukonzeption</a:t>
            </a:r>
            <a:r>
              <a:rPr lang="en-US" sz="4800" b="0" dirty="0"/>
              <a:t>, </a:t>
            </a:r>
            <a:r>
              <a:rPr lang="en-US" sz="4800" b="0" dirty="0" err="1"/>
              <a:t>ohne</a:t>
            </a:r>
            <a:r>
              <a:rPr lang="en-US" sz="4800" b="0" dirty="0"/>
              <a:t> Budget-</a:t>
            </a:r>
            <a:r>
              <a:rPr lang="en-US" sz="4800" b="0" dirty="0" err="1"/>
              <a:t>Limitierung</a:t>
            </a:r>
            <a:r>
              <a:rPr lang="en-US" sz="4800" b="0" dirty="0"/>
              <a:t>: Windows Forms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Komplette</a:t>
            </a:r>
            <a:r>
              <a:rPr lang="en-US" sz="4800" dirty="0"/>
              <a:t> </a:t>
            </a:r>
            <a:r>
              <a:rPr lang="en-US" sz="4800" dirty="0" err="1"/>
              <a:t>Neuentwicklung</a:t>
            </a:r>
            <a:r>
              <a:rPr lang="en-US" sz="4800" b="0" dirty="0"/>
              <a:t> </a:t>
            </a:r>
            <a:r>
              <a:rPr lang="en-US" sz="4800" b="0" dirty="0" err="1"/>
              <a:t>mit</a:t>
            </a:r>
            <a:r>
              <a:rPr lang="en-US" sz="4800" b="0" dirty="0"/>
              <a:t> </a:t>
            </a:r>
            <a:r>
              <a:rPr lang="en-US" sz="4800" b="0" dirty="0" err="1"/>
              <a:t>Neukonzeption</a:t>
            </a:r>
            <a:r>
              <a:rPr lang="en-US" sz="4800" b="0" dirty="0"/>
              <a:t>: WPF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Neuentwicklung</a:t>
            </a:r>
            <a:r>
              <a:rPr lang="en-US" sz="4800" b="0" dirty="0"/>
              <a:t> </a:t>
            </a:r>
            <a:r>
              <a:rPr lang="en-US" sz="4800" b="0" dirty="0" err="1"/>
              <a:t>mit</a:t>
            </a:r>
            <a:r>
              <a:rPr lang="en-US" sz="4800" b="0" dirty="0"/>
              <a:t> Budget- und/</a:t>
            </a:r>
            <a:r>
              <a:rPr lang="en-US" sz="4800" b="0" dirty="0" err="1"/>
              <a:t>oder</a:t>
            </a:r>
            <a:r>
              <a:rPr lang="en-US" sz="4800" b="0" dirty="0"/>
              <a:t> Zeit-</a:t>
            </a:r>
            <a:r>
              <a:rPr lang="en-US" sz="4800" b="0" dirty="0" err="1"/>
              <a:t>Limitierung</a:t>
            </a:r>
            <a:r>
              <a:rPr lang="en-US" sz="4800" b="0" dirty="0"/>
              <a:t>: </a:t>
            </a:r>
            <a:r>
              <a:rPr lang="en-US" sz="4800" b="0" dirty="0" err="1"/>
              <a:t>XSharp</a:t>
            </a:r>
            <a:r>
              <a:rPr lang="en-US" sz="4800" b="0" dirty="0"/>
              <a:t> VO GUI Classes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endParaRPr lang="en-US" sz="4800" b="0" dirty="0"/>
          </a:p>
          <a:p>
            <a:endParaRPr lang="en-US" sz="4800" b="0" dirty="0"/>
          </a:p>
        </p:txBody>
      </p:sp>
    </p:spTree>
    <p:extLst>
      <p:ext uri="{BB962C8B-B14F-4D97-AF65-F5344CB8AC3E}">
        <p14:creationId xmlns:p14="http://schemas.microsoft.com/office/powerpoint/2010/main" val="183287638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noProof="0" dirty="0" err="1"/>
              <a:t>Fragen</a:t>
            </a:r>
            <a:r>
              <a:rPr lang="en-US" dirty="0"/>
              <a:t> ?</a:t>
            </a:r>
            <a:br>
              <a:rPr lang="en-US" dirty="0"/>
            </a:b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err="1"/>
              <a:t>Kontakt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Wolfgang@riedmann.it</a:t>
            </a:r>
            <a:endParaRPr lang="en-US" dirty="0"/>
          </a:p>
          <a:p>
            <a:pPr algn="ctr"/>
            <a:r>
              <a:rPr lang="en-US" dirty="0"/>
              <a:t>Oder </a:t>
            </a:r>
            <a:r>
              <a:rPr lang="en-US" dirty="0" err="1"/>
              <a:t>besser</a:t>
            </a:r>
            <a:r>
              <a:rPr lang="en-US" dirty="0"/>
              <a:t>:</a:t>
            </a:r>
          </a:p>
          <a:p>
            <a:pPr algn="ctr"/>
            <a:r>
              <a:rPr lang="en-US" dirty="0">
                <a:hlinkClick r:id="rId3"/>
              </a:rPr>
              <a:t>www.xsharp.eu</a:t>
            </a:r>
            <a:r>
              <a:rPr lang="en-US" dirty="0"/>
              <a:t> – </a:t>
            </a:r>
            <a:r>
              <a:rPr lang="en-US" dirty="0" err="1"/>
              <a:t>auch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deutschen</a:t>
            </a:r>
            <a:r>
              <a:rPr lang="en-US" dirty="0"/>
              <a:t> Forum</a:t>
            </a:r>
          </a:p>
        </p:txBody>
      </p:sp>
    </p:spTree>
    <p:extLst>
      <p:ext uri="{BB962C8B-B14F-4D97-AF65-F5344CB8AC3E}">
        <p14:creationId xmlns:p14="http://schemas.microsoft.com/office/powerpoint/2010/main" val="387712425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Warum</a:t>
            </a:r>
            <a:r>
              <a:rPr lang="en-US" dirty="0"/>
              <a:t> </a:t>
            </a:r>
            <a:r>
              <a:rPr lang="en-US" dirty="0" err="1"/>
              <a:t>liefert</a:t>
            </a:r>
            <a:r>
              <a:rPr lang="en-US" dirty="0"/>
              <a:t> X# </a:t>
            </a:r>
            <a:r>
              <a:rPr lang="en-US" dirty="0" err="1"/>
              <a:t>kein</a:t>
            </a:r>
            <a:r>
              <a:rPr lang="en-US" dirty="0"/>
              <a:t> GUI-Framework </a:t>
            </a:r>
            <a:r>
              <a:rPr lang="en-US" dirty="0" err="1"/>
              <a:t>mit</a:t>
            </a:r>
            <a:r>
              <a:rPr lang="en-US" dirty="0"/>
              <a:t>?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r>
              <a:rPr lang="en-US" sz="4800" b="0" dirty="0"/>
              <a:t>X# </a:t>
            </a:r>
            <a:r>
              <a:rPr lang="en-US" sz="4800" b="0" dirty="0" err="1"/>
              <a:t>liefert</a:t>
            </a:r>
            <a:r>
              <a:rPr lang="en-US" sz="4800" b="0" dirty="0"/>
              <a:t> </a:t>
            </a:r>
            <a:r>
              <a:rPr lang="en-US" sz="4800" b="0" dirty="0" err="1"/>
              <a:t>sehr</a:t>
            </a:r>
            <a:r>
              <a:rPr lang="en-US" sz="4800" b="0" dirty="0"/>
              <a:t> </a:t>
            </a:r>
            <a:r>
              <a:rPr lang="en-US" sz="4800" b="0" dirty="0" err="1"/>
              <a:t>wohl</a:t>
            </a:r>
            <a:r>
              <a:rPr lang="en-US" sz="4800" b="0" dirty="0"/>
              <a:t> </a:t>
            </a:r>
            <a:r>
              <a:rPr lang="en-US" sz="4800" b="0" dirty="0" err="1"/>
              <a:t>ein</a:t>
            </a:r>
            <a:r>
              <a:rPr lang="en-US" sz="4800" b="0" dirty="0"/>
              <a:t> GUI-Framework </a:t>
            </a:r>
            <a:r>
              <a:rPr lang="en-US" sz="4800" b="0" dirty="0" err="1"/>
              <a:t>mit</a:t>
            </a:r>
            <a:r>
              <a:rPr lang="en-US" sz="4800" b="0" dirty="0"/>
              <a:t>, und </a:t>
            </a:r>
            <a:r>
              <a:rPr lang="en-US" sz="4800" b="0" dirty="0" err="1"/>
              <a:t>zwar</a:t>
            </a:r>
            <a:r>
              <a:rPr lang="en-US" sz="4800" b="0" dirty="0"/>
              <a:t> die GUI-Klassen von VO.</a:t>
            </a:r>
          </a:p>
          <a:p>
            <a:endParaRPr lang="en-US" sz="4800" b="0" dirty="0"/>
          </a:p>
          <a:p>
            <a:r>
              <a:rPr lang="en-US" sz="4800" b="0" dirty="0"/>
              <a:t>Ab Version 2.18 </a:t>
            </a:r>
            <a:r>
              <a:rPr lang="en-US" sz="4800" b="0" dirty="0" err="1"/>
              <a:t>gibt</a:t>
            </a:r>
            <a:r>
              <a:rPr lang="en-US" sz="4800" b="0" dirty="0"/>
              <a:t> es </a:t>
            </a:r>
            <a:r>
              <a:rPr lang="en-US" sz="4800" b="0" dirty="0" err="1"/>
              <a:t>zusätzlich</a:t>
            </a:r>
            <a:r>
              <a:rPr lang="en-US" sz="4800" b="0" dirty="0"/>
              <a:t> die Xsharp.VOGUIClasses.dll, die auf Windows Forms </a:t>
            </a:r>
            <a:r>
              <a:rPr lang="en-US" sz="4800" b="0" dirty="0" err="1"/>
              <a:t>aufsetzt</a:t>
            </a:r>
            <a:r>
              <a:rPr lang="en-US" sz="4800" b="0" dirty="0"/>
              <a:t> (XGUI)</a:t>
            </a:r>
          </a:p>
        </p:txBody>
      </p:sp>
    </p:spTree>
    <p:extLst>
      <p:ext uri="{BB962C8B-B14F-4D97-AF65-F5344CB8AC3E}">
        <p14:creationId xmlns:p14="http://schemas.microsoft.com/office/powerpoint/2010/main" val="124363451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/>
              <a:t>Was </a:t>
            </a:r>
            <a:r>
              <a:rPr lang="en-US" dirty="0" err="1"/>
              <a:t>zeichnet</a:t>
            </a:r>
            <a:r>
              <a:rPr lang="en-US" dirty="0"/>
              <a:t> die VO GUI Klassen </a:t>
            </a:r>
            <a:r>
              <a:rPr lang="en-US" dirty="0" err="1"/>
              <a:t>aus</a:t>
            </a:r>
            <a:r>
              <a:rPr lang="en-US" dirty="0"/>
              <a:t>?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r>
              <a:rPr lang="en-US" sz="4800" b="0" dirty="0"/>
              <a:t>Die VO GUI Klassen </a:t>
            </a:r>
            <a:r>
              <a:rPr lang="en-US" sz="4800" b="0" dirty="0" err="1"/>
              <a:t>sind</a:t>
            </a:r>
            <a:r>
              <a:rPr lang="en-US" sz="4800" b="0" dirty="0"/>
              <a:t> </a:t>
            </a:r>
            <a:r>
              <a:rPr lang="en-US" sz="4800" b="0" dirty="0" err="1"/>
              <a:t>eine</a:t>
            </a:r>
            <a:r>
              <a:rPr lang="en-US" sz="4800" b="0" dirty="0"/>
              <a:t> </a:t>
            </a:r>
            <a:r>
              <a:rPr lang="en-US" sz="4800" b="0" dirty="0" err="1"/>
              <a:t>sehr</a:t>
            </a:r>
            <a:r>
              <a:rPr lang="en-US" sz="4800" b="0" dirty="0"/>
              <a:t> </a:t>
            </a:r>
            <a:r>
              <a:rPr lang="en-US" sz="4800" b="0" dirty="0" err="1"/>
              <a:t>fortgeschrittene</a:t>
            </a:r>
            <a:r>
              <a:rPr lang="en-US" sz="4800" b="0" dirty="0"/>
              <a:t> Klassen-</a:t>
            </a:r>
            <a:r>
              <a:rPr lang="en-US" sz="4800" b="0" dirty="0" err="1"/>
              <a:t>Bibliothek</a:t>
            </a:r>
            <a:r>
              <a:rPr lang="en-US" sz="4800" b="0" dirty="0"/>
              <a:t> </a:t>
            </a:r>
            <a:r>
              <a:rPr lang="en-US" sz="4800" b="0" dirty="0" err="1"/>
              <a:t>mit</a:t>
            </a:r>
            <a:r>
              <a:rPr lang="en-US" sz="4800" b="0" dirty="0"/>
              <a:t> </a:t>
            </a:r>
            <a:r>
              <a:rPr lang="en-US" sz="4800" b="0" dirty="0" err="1"/>
              <a:t>ein</a:t>
            </a:r>
            <a:r>
              <a:rPr lang="en-US" sz="4800" b="0" dirty="0"/>
              <a:t> </a:t>
            </a:r>
            <a:r>
              <a:rPr lang="en-US" sz="4800" b="0" dirty="0" err="1"/>
              <a:t>paar</a:t>
            </a:r>
            <a:r>
              <a:rPr lang="en-US" sz="4800" b="0" dirty="0"/>
              <a:t> </a:t>
            </a:r>
            <a:r>
              <a:rPr lang="en-US" sz="4800" b="0" dirty="0" err="1"/>
              <a:t>herausragenden</a:t>
            </a:r>
            <a:r>
              <a:rPr lang="en-US" sz="4800" b="0" dirty="0"/>
              <a:t> Features: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 err="1"/>
              <a:t>Datenbindung</a:t>
            </a:r>
            <a:r>
              <a:rPr lang="en-US" sz="4800" b="0" dirty="0"/>
              <a:t> (name based)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Integration </a:t>
            </a:r>
            <a:r>
              <a:rPr lang="en-US" sz="4800" b="0" dirty="0" err="1"/>
              <a:t>mit</a:t>
            </a:r>
            <a:r>
              <a:rPr lang="en-US" sz="4800" b="0" dirty="0"/>
              <a:t> </a:t>
            </a:r>
            <a:r>
              <a:rPr lang="en-US" sz="4800" b="0" dirty="0" err="1"/>
              <a:t>DataServer</a:t>
            </a:r>
            <a:r>
              <a:rPr lang="en-US" sz="4800" b="0" dirty="0"/>
              <a:t>-Klassen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Support für </a:t>
            </a:r>
            <a:r>
              <a:rPr lang="en-US" sz="4800" b="0" dirty="0" err="1"/>
              <a:t>Eingabemasken</a:t>
            </a:r>
            <a:r>
              <a:rPr lang="en-US" sz="4800" b="0" dirty="0"/>
              <a:t> (Pictures)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Name based binding für Button- und </a:t>
            </a:r>
            <a:r>
              <a:rPr lang="en-US" sz="4800" b="0" dirty="0" err="1"/>
              <a:t>Menü</a:t>
            </a:r>
            <a:r>
              <a:rPr lang="en-US" sz="4800" b="0" dirty="0"/>
              <a:t>-Klassen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b="0" dirty="0"/>
              <a:t>Painter, der </a:t>
            </a:r>
            <a:r>
              <a:rPr lang="en-US" sz="4800" b="0" dirty="0" err="1"/>
              <a:t>Einsatz</a:t>
            </a:r>
            <a:r>
              <a:rPr lang="en-US" sz="4800" b="0" dirty="0"/>
              <a:t> </a:t>
            </a:r>
            <a:r>
              <a:rPr lang="en-US" sz="4800" b="0" dirty="0" err="1"/>
              <a:t>abgeleiteter</a:t>
            </a:r>
            <a:r>
              <a:rPr lang="en-US" sz="4800" b="0" dirty="0"/>
              <a:t> Klassen </a:t>
            </a:r>
            <a:r>
              <a:rPr lang="en-US" sz="4800" b="0" dirty="0" err="1"/>
              <a:t>erlaubt</a:t>
            </a:r>
            <a:r>
              <a:rPr lang="en-US" sz="4800" b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304497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 err="1"/>
              <a:t>Nachteile</a:t>
            </a:r>
            <a:r>
              <a:rPr lang="en-US" dirty="0"/>
              <a:t> der VO GUI Klassen in X#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Festgelegt</a:t>
            </a:r>
            <a:r>
              <a:rPr lang="en-US" sz="4800" dirty="0"/>
              <a:t> auf die </a:t>
            </a:r>
            <a:r>
              <a:rPr lang="en-US" sz="4800" dirty="0" err="1"/>
              <a:t>nicht</a:t>
            </a:r>
            <a:r>
              <a:rPr lang="en-US" sz="4800" dirty="0"/>
              <a:t> </a:t>
            </a:r>
            <a:r>
              <a:rPr lang="en-US" sz="4800" dirty="0" err="1"/>
              <a:t>mehr</a:t>
            </a:r>
            <a:r>
              <a:rPr lang="en-US" sz="4800" dirty="0"/>
              <a:t> </a:t>
            </a:r>
            <a:r>
              <a:rPr lang="en-US" sz="4800" dirty="0" err="1"/>
              <a:t>weiterentwickelte</a:t>
            </a:r>
            <a:r>
              <a:rPr lang="en-US" sz="4800" dirty="0"/>
              <a:t> Windows GDI API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Nur in 32 Bit </a:t>
            </a:r>
            <a:r>
              <a:rPr lang="en-US" sz="4800" dirty="0" err="1"/>
              <a:t>verwendbar</a:t>
            </a:r>
            <a:r>
              <a:rPr lang="en-US" sz="4800" dirty="0"/>
              <a:t> (da </a:t>
            </a:r>
            <a:r>
              <a:rPr lang="en-US" sz="4800" dirty="0" err="1"/>
              <a:t>sehr</a:t>
            </a:r>
            <a:r>
              <a:rPr lang="en-US" sz="4800" dirty="0"/>
              <a:t> </a:t>
            </a:r>
            <a:r>
              <a:rPr lang="en-US" sz="4800" dirty="0" err="1"/>
              <a:t>viele</a:t>
            </a:r>
            <a:r>
              <a:rPr lang="en-US" sz="4800" dirty="0"/>
              <a:t> Zeiger </a:t>
            </a:r>
            <a:r>
              <a:rPr lang="en-US" sz="4800" dirty="0" err="1"/>
              <a:t>verwendet</a:t>
            </a:r>
            <a:r>
              <a:rPr lang="en-US" sz="4800" dirty="0"/>
              <a:t> </a:t>
            </a:r>
            <a:r>
              <a:rPr lang="en-US" sz="4800" dirty="0" err="1"/>
              <a:t>werden</a:t>
            </a:r>
            <a:r>
              <a:rPr lang="en-US" sz="4800" dirty="0"/>
              <a:t>)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Einschränkungen</a:t>
            </a:r>
            <a:r>
              <a:rPr lang="en-US" sz="4800" dirty="0"/>
              <a:t> in der </a:t>
            </a:r>
            <a:r>
              <a:rPr lang="en-US" sz="4800" dirty="0" err="1"/>
              <a:t>Erweiterbarkeit</a:t>
            </a:r>
            <a:r>
              <a:rPr lang="en-US" sz="4800" dirty="0"/>
              <a:t> (3</a:t>
            </a:r>
            <a:r>
              <a:rPr lang="en-US" sz="4800" baseline="30000" dirty="0"/>
              <a:t>rd</a:t>
            </a:r>
            <a:r>
              <a:rPr lang="en-US" sz="4800" dirty="0"/>
              <a:t> Party Controls </a:t>
            </a:r>
            <a:r>
              <a:rPr lang="en-US" sz="4800" dirty="0" err="1"/>
              <a:t>nur</a:t>
            </a:r>
            <a:r>
              <a:rPr lang="en-US" sz="4800" dirty="0"/>
              <a:t> </a:t>
            </a:r>
            <a:r>
              <a:rPr lang="en-US" sz="4800" dirty="0" err="1"/>
              <a:t>als</a:t>
            </a:r>
            <a:r>
              <a:rPr lang="en-US" sz="4800" dirty="0"/>
              <a:t> COM-Controls, OCX)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Auf High-DPI-</a:t>
            </a:r>
            <a:r>
              <a:rPr lang="en-US" sz="4800" dirty="0" err="1"/>
              <a:t>Plattformen</a:t>
            </a:r>
            <a:r>
              <a:rPr lang="en-US" sz="4800" dirty="0"/>
              <a:t> </a:t>
            </a:r>
            <a:r>
              <a:rPr lang="en-US" sz="4800" dirty="0" err="1"/>
              <a:t>kaum</a:t>
            </a:r>
            <a:r>
              <a:rPr lang="en-US" sz="4800" dirty="0"/>
              <a:t> </a:t>
            </a:r>
            <a:r>
              <a:rPr lang="en-US" sz="4800" dirty="0" err="1"/>
              <a:t>einsetzbar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16597014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/>
              <a:t>Die Qual der Wahl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/>
            <a:r>
              <a:rPr lang="en-US" sz="4800" dirty="0"/>
              <a:t>Als X#-</a:t>
            </a:r>
            <a:r>
              <a:rPr lang="en-US" sz="4800" dirty="0" err="1"/>
              <a:t>Programmierer</a:t>
            </a:r>
            <a:r>
              <a:rPr lang="en-US" sz="4800" dirty="0"/>
              <a:t> hat man </a:t>
            </a:r>
            <a:r>
              <a:rPr lang="en-US" sz="4800" dirty="0" err="1"/>
              <a:t>mehr</a:t>
            </a:r>
            <a:r>
              <a:rPr lang="en-US" sz="4800" dirty="0"/>
              <a:t> </a:t>
            </a:r>
            <a:r>
              <a:rPr lang="en-US" sz="4800" dirty="0" err="1"/>
              <a:t>Optionen</a:t>
            </a:r>
            <a:r>
              <a:rPr lang="en-US" sz="4800" dirty="0"/>
              <a:t> </a:t>
            </a:r>
            <a:r>
              <a:rPr lang="en-US" sz="4800" dirty="0" err="1"/>
              <a:t>als</a:t>
            </a:r>
            <a:r>
              <a:rPr lang="en-US" sz="4800" dirty="0"/>
              <a:t> C#-</a:t>
            </a:r>
            <a:r>
              <a:rPr lang="en-US" sz="4800" dirty="0" err="1"/>
              <a:t>Programmierer</a:t>
            </a:r>
            <a:r>
              <a:rPr lang="en-US" sz="4800" dirty="0"/>
              <a:t>: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VO GUI Klassen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XSharp.VOGUIClasses.dll (Windows Forms </a:t>
            </a:r>
            <a:r>
              <a:rPr lang="en-US" sz="4800" dirty="0" err="1"/>
              <a:t>basierend</a:t>
            </a:r>
            <a:r>
              <a:rPr lang="en-US" sz="4800" dirty="0"/>
              <a:t>)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Windows Forms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WPF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Mischformen</a:t>
            </a:r>
            <a:r>
              <a:rPr lang="en-US" sz="48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2290461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/>
              <a:t>VO GUI Klassen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Kompatibel</a:t>
            </a:r>
            <a:r>
              <a:rPr lang="en-US" sz="4800" dirty="0"/>
              <a:t> </a:t>
            </a:r>
            <a:r>
              <a:rPr lang="en-US" sz="4800" dirty="0" err="1"/>
              <a:t>zu</a:t>
            </a:r>
            <a:r>
              <a:rPr lang="en-US" sz="4800" dirty="0"/>
              <a:t> VO-</a:t>
            </a:r>
            <a:r>
              <a:rPr lang="en-US" sz="4800" dirty="0" err="1"/>
              <a:t>Applikationen</a:t>
            </a:r>
            <a:endParaRPr lang="en-US" sz="480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Tools </a:t>
            </a:r>
            <a:r>
              <a:rPr lang="en-US" sz="4800" dirty="0" err="1"/>
              <a:t>wie</a:t>
            </a:r>
            <a:r>
              <a:rPr lang="en-US" sz="4800" dirty="0"/>
              <a:t> </a:t>
            </a:r>
            <a:r>
              <a:rPr lang="en-US" sz="4800" dirty="0" err="1"/>
              <a:t>ReportPro</a:t>
            </a:r>
            <a:r>
              <a:rPr lang="en-US" sz="4800" dirty="0"/>
              <a:t> und </a:t>
            </a:r>
            <a:r>
              <a:rPr lang="en-US" sz="4800" dirty="0" err="1"/>
              <a:t>bBrowser</a:t>
            </a:r>
            <a:r>
              <a:rPr lang="en-US" sz="4800" dirty="0"/>
              <a:t> </a:t>
            </a:r>
            <a:r>
              <a:rPr lang="en-US" sz="4800" dirty="0" err="1"/>
              <a:t>sind</a:t>
            </a:r>
            <a:r>
              <a:rPr lang="en-US" sz="4800" dirty="0"/>
              <a:t> </a:t>
            </a:r>
            <a:r>
              <a:rPr lang="en-US" sz="4800" dirty="0" err="1"/>
              <a:t>einsetzbar</a:t>
            </a:r>
            <a:endParaRPr lang="en-US" sz="480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Sehr </a:t>
            </a:r>
            <a:r>
              <a:rPr lang="en-US" sz="4800" dirty="0" err="1"/>
              <a:t>hohe</a:t>
            </a:r>
            <a:r>
              <a:rPr lang="en-US" sz="4800" dirty="0"/>
              <a:t> </a:t>
            </a:r>
            <a:r>
              <a:rPr lang="en-US" sz="4800" dirty="0" err="1"/>
              <a:t>Entwickler-Produktivität</a:t>
            </a:r>
            <a:r>
              <a:rPr lang="en-US" sz="4800" dirty="0"/>
              <a:t>, </a:t>
            </a:r>
            <a:r>
              <a:rPr lang="en-US" sz="4800" dirty="0" err="1"/>
              <a:t>höher</a:t>
            </a:r>
            <a:r>
              <a:rPr lang="en-US" sz="4800" dirty="0"/>
              <a:t> </a:t>
            </a:r>
            <a:r>
              <a:rPr lang="en-US" sz="4800" dirty="0" err="1"/>
              <a:t>als</a:t>
            </a:r>
            <a:r>
              <a:rPr lang="en-US" sz="4800" dirty="0"/>
              <a:t> </a:t>
            </a:r>
            <a:r>
              <a:rPr lang="en-US" sz="4800" dirty="0" err="1"/>
              <a:t>bei</a:t>
            </a:r>
            <a:r>
              <a:rPr lang="en-US" sz="4800" dirty="0"/>
              <a:t> “</a:t>
            </a:r>
            <a:r>
              <a:rPr lang="en-US" sz="4800" dirty="0" err="1"/>
              <a:t>nacktem</a:t>
            </a:r>
            <a:r>
              <a:rPr lang="en-US" sz="4800" dirty="0"/>
              <a:t>” VO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Ein </a:t>
            </a:r>
            <a:r>
              <a:rPr lang="en-US" sz="4800" dirty="0" err="1"/>
              <a:t>erfahrener</a:t>
            </a:r>
            <a:r>
              <a:rPr lang="en-US" sz="4800" dirty="0"/>
              <a:t> VO-</a:t>
            </a:r>
            <a:r>
              <a:rPr lang="en-US" sz="4800" dirty="0" err="1"/>
              <a:t>Programmierer</a:t>
            </a:r>
            <a:r>
              <a:rPr lang="en-US" sz="4800" dirty="0"/>
              <a:t> </a:t>
            </a:r>
            <a:r>
              <a:rPr lang="en-US" sz="4800" dirty="0" err="1"/>
              <a:t>findet</a:t>
            </a:r>
            <a:r>
              <a:rPr lang="en-US" sz="4800" dirty="0"/>
              <a:t> </a:t>
            </a:r>
            <a:r>
              <a:rPr lang="en-US" sz="4800" dirty="0" err="1"/>
              <a:t>sich</a:t>
            </a:r>
            <a:r>
              <a:rPr lang="en-US" sz="4800" dirty="0"/>
              <a:t> </a:t>
            </a:r>
            <a:r>
              <a:rPr lang="en-US" sz="4800" dirty="0" err="1"/>
              <a:t>sofort</a:t>
            </a:r>
            <a:r>
              <a:rPr lang="en-US" sz="4800" dirty="0"/>
              <a:t> </a:t>
            </a:r>
            <a:r>
              <a:rPr lang="en-US" sz="4800" dirty="0" err="1"/>
              <a:t>zurecht</a:t>
            </a:r>
            <a:endParaRPr lang="en-US" sz="480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Nur 32 Bit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Eingeschränkte</a:t>
            </a:r>
            <a:r>
              <a:rPr lang="en-US" sz="4800" dirty="0"/>
              <a:t> </a:t>
            </a:r>
            <a:r>
              <a:rPr lang="en-US" sz="4800" dirty="0" err="1"/>
              <a:t>Erweiterbarkeit</a:t>
            </a:r>
            <a:endParaRPr lang="en-US" sz="480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Veraltetes</a:t>
            </a:r>
            <a:r>
              <a:rPr lang="en-US" sz="4800" dirty="0"/>
              <a:t> GUI</a:t>
            </a:r>
          </a:p>
        </p:txBody>
      </p:sp>
    </p:spTree>
    <p:extLst>
      <p:ext uri="{BB962C8B-B14F-4D97-AF65-F5344CB8AC3E}">
        <p14:creationId xmlns:p14="http://schemas.microsoft.com/office/powerpoint/2010/main" val="375290762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/>
              <a:t>XSharp.VOGUIClasses</a:t>
            </a:r>
            <a:r>
              <a:rPr lang="en-US"/>
              <a:t>.dll (XGUI)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Basierend</a:t>
            </a:r>
            <a:r>
              <a:rPr lang="en-US" sz="4800" dirty="0"/>
              <a:t> auf Windows Forms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3</a:t>
            </a:r>
            <a:r>
              <a:rPr lang="en-US" sz="4800" baseline="30000" dirty="0"/>
              <a:t>rd</a:t>
            </a:r>
            <a:r>
              <a:rPr lang="en-US" sz="4800" dirty="0"/>
              <a:t> Party Controls für Windows Forms </a:t>
            </a:r>
            <a:r>
              <a:rPr lang="en-US" sz="4800" dirty="0" err="1"/>
              <a:t>einsetzbar</a:t>
            </a:r>
            <a:endParaRPr lang="en-US" sz="480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Auch </a:t>
            </a:r>
            <a:r>
              <a:rPr lang="en-US" sz="4800" dirty="0" err="1"/>
              <a:t>AnyCPU</a:t>
            </a:r>
            <a:r>
              <a:rPr lang="en-US" sz="4800" dirty="0"/>
              <a:t> (32 + 64 Bit)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Pictures, </a:t>
            </a:r>
            <a:r>
              <a:rPr lang="en-US" sz="4800" dirty="0" err="1"/>
              <a:t>DataBinding</a:t>
            </a:r>
            <a:r>
              <a:rPr lang="en-US" sz="4800" dirty="0"/>
              <a:t>, name based Binding </a:t>
            </a:r>
            <a:r>
              <a:rPr lang="en-US" sz="4800" dirty="0" err="1"/>
              <a:t>vorhanden</a:t>
            </a:r>
            <a:r>
              <a:rPr lang="en-US" sz="4800" dirty="0"/>
              <a:t> </a:t>
            </a:r>
            <a:r>
              <a:rPr lang="en-US" sz="4800" dirty="0" err="1"/>
              <a:t>wie</a:t>
            </a:r>
            <a:r>
              <a:rPr lang="en-US" sz="4800" dirty="0"/>
              <a:t> in VO GUI Klassen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Nur in Subscriber-Version von X# </a:t>
            </a:r>
            <a:r>
              <a:rPr lang="en-US" sz="4800" dirty="0" err="1"/>
              <a:t>vorhanden</a:t>
            </a:r>
            <a:endParaRPr lang="en-US" sz="480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Es </a:t>
            </a:r>
            <a:r>
              <a:rPr lang="en-US" sz="4800" dirty="0" err="1"/>
              <a:t>fehlen</a:t>
            </a:r>
            <a:r>
              <a:rPr lang="en-US" sz="4800" dirty="0"/>
              <a:t> (</a:t>
            </a:r>
            <a:r>
              <a:rPr lang="en-US" sz="4800" dirty="0" err="1"/>
              <a:t>noch</a:t>
            </a:r>
            <a:r>
              <a:rPr lang="en-US" sz="4800" dirty="0"/>
              <a:t>) </a:t>
            </a:r>
            <a:r>
              <a:rPr lang="en-US" sz="4800" dirty="0" err="1"/>
              <a:t>bBrowser</a:t>
            </a:r>
            <a:r>
              <a:rPr lang="en-US" sz="4800" dirty="0"/>
              <a:t> und </a:t>
            </a:r>
            <a:r>
              <a:rPr lang="en-US" sz="4800" dirty="0" err="1"/>
              <a:t>ReportPro</a:t>
            </a:r>
            <a:endParaRPr lang="en-US" sz="480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Produktivität</a:t>
            </a:r>
            <a:r>
              <a:rPr lang="en-US" sz="4800" dirty="0"/>
              <a:t> </a:t>
            </a:r>
            <a:r>
              <a:rPr lang="en-US" sz="4800" dirty="0" err="1"/>
              <a:t>nahezu</a:t>
            </a:r>
            <a:r>
              <a:rPr lang="en-US" sz="4800" dirty="0"/>
              <a:t> </a:t>
            </a:r>
            <a:r>
              <a:rPr lang="en-US" sz="4800" dirty="0" err="1"/>
              <a:t>wie</a:t>
            </a:r>
            <a:r>
              <a:rPr lang="en-US" sz="4800" dirty="0"/>
              <a:t> </a:t>
            </a:r>
            <a:r>
              <a:rPr lang="en-US" sz="4800" dirty="0" err="1"/>
              <a:t>bei</a:t>
            </a:r>
            <a:r>
              <a:rPr lang="en-US" sz="4800" dirty="0"/>
              <a:t> den VO GUI Klassen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Migration </a:t>
            </a:r>
            <a:r>
              <a:rPr lang="en-US" sz="4800" dirty="0" err="1"/>
              <a:t>bestehender</a:t>
            </a:r>
            <a:r>
              <a:rPr lang="en-US" sz="4800" dirty="0"/>
              <a:t> </a:t>
            </a:r>
            <a:r>
              <a:rPr lang="en-US" sz="4800" dirty="0" err="1"/>
              <a:t>Applikationen</a:t>
            </a:r>
            <a:r>
              <a:rPr lang="en-US" sz="4800" dirty="0"/>
              <a:t> </a:t>
            </a:r>
            <a:r>
              <a:rPr lang="en-US" sz="4800" dirty="0" err="1"/>
              <a:t>leicht</a:t>
            </a:r>
            <a:r>
              <a:rPr lang="en-US" sz="4800" dirty="0"/>
              <a:t> </a:t>
            </a:r>
            <a:r>
              <a:rPr lang="en-US" sz="4800" dirty="0" err="1"/>
              <a:t>möglich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41350486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60" y="390525"/>
            <a:ext cx="15604543" cy="1029891"/>
          </a:xfrm>
        </p:spPr>
        <p:txBody>
          <a:bodyPr/>
          <a:lstStyle/>
          <a:p>
            <a:r>
              <a:rPr lang="en-US" dirty="0"/>
              <a:t>Windows Forms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2729C4-B69B-B564-4578-E1F85B308B36}"/>
              </a:ext>
            </a:extLst>
          </p:cNvPr>
          <p:cNvSpPr txBox="1">
            <a:spLocks/>
          </p:cNvSpPr>
          <p:nvPr/>
        </p:nvSpPr>
        <p:spPr>
          <a:xfrm>
            <a:off x="842452" y="1636440"/>
            <a:ext cx="15604543" cy="6624736"/>
          </a:xfrm>
          <a:prstGeom prst="rect">
            <a:avLst/>
          </a:prstGeom>
        </p:spPr>
        <p:txBody>
          <a:bodyPr vert="horz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0" kern="1200">
                <a:solidFill>
                  <a:srgbClr val="192052"/>
                </a:solidFill>
                <a:latin typeface="Neo Sans"/>
                <a:ea typeface="+mj-ea"/>
                <a:cs typeface="+mj-cs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8400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Komplette</a:t>
            </a:r>
            <a:r>
              <a:rPr lang="en-US" sz="4800" dirty="0"/>
              <a:t> Neu-</a:t>
            </a:r>
            <a:r>
              <a:rPr lang="en-US" sz="4800" dirty="0" err="1"/>
              <a:t>Entwicklung</a:t>
            </a:r>
            <a:r>
              <a:rPr lang="en-US" sz="4800" dirty="0"/>
              <a:t> </a:t>
            </a:r>
            <a:r>
              <a:rPr lang="en-US" sz="4800" dirty="0" err="1"/>
              <a:t>notwendig</a:t>
            </a:r>
            <a:endParaRPr lang="en-US" sz="480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Name based Binding </a:t>
            </a:r>
            <a:r>
              <a:rPr lang="en-US" sz="4800" dirty="0" err="1"/>
              <a:t>ist</a:t>
            </a:r>
            <a:r>
              <a:rPr lang="en-US" sz="4800" dirty="0"/>
              <a:t> </a:t>
            </a:r>
            <a:r>
              <a:rPr lang="en-US" sz="4800" dirty="0" err="1"/>
              <a:t>machbar</a:t>
            </a:r>
            <a:r>
              <a:rPr lang="en-US" sz="4800" dirty="0"/>
              <a:t>, muss </a:t>
            </a:r>
            <a:r>
              <a:rPr lang="en-US" sz="4800" dirty="0" err="1"/>
              <a:t>nachgerüstet</a:t>
            </a:r>
            <a:r>
              <a:rPr lang="en-US" sz="4800" dirty="0"/>
              <a:t> </a:t>
            </a:r>
            <a:r>
              <a:rPr lang="en-US" sz="4800" dirty="0" err="1"/>
              <a:t>werden</a:t>
            </a:r>
            <a:endParaRPr lang="en-US" sz="480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Control-</a:t>
            </a:r>
            <a:r>
              <a:rPr lang="en-US" sz="4800" dirty="0" err="1"/>
              <a:t>Bibliotheken</a:t>
            </a:r>
            <a:r>
              <a:rPr lang="en-US" sz="4800" dirty="0"/>
              <a:t> </a:t>
            </a:r>
            <a:r>
              <a:rPr lang="en-US" sz="4800" dirty="0" err="1"/>
              <a:t>einsetzbar</a:t>
            </a:r>
            <a:r>
              <a:rPr lang="en-US" sz="4800" dirty="0"/>
              <a:t>, </a:t>
            </a:r>
            <a:r>
              <a:rPr lang="en-US" sz="4800" dirty="0" err="1"/>
              <a:t>ebenso</a:t>
            </a:r>
            <a:r>
              <a:rPr lang="en-US" sz="4800" dirty="0"/>
              <a:t> </a:t>
            </a:r>
            <a:r>
              <a:rPr lang="en-US" sz="4800" dirty="0" err="1"/>
              <a:t>wie</a:t>
            </a:r>
            <a:r>
              <a:rPr lang="en-US" sz="4800" dirty="0"/>
              <a:t> </a:t>
            </a:r>
            <a:r>
              <a:rPr lang="en-US" sz="4800" dirty="0" err="1"/>
              <a:t>komplette</a:t>
            </a:r>
            <a:r>
              <a:rPr lang="en-US" sz="4800" dirty="0"/>
              <a:t> Frameworks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/>
              <a:t>Kein Support für </a:t>
            </a:r>
            <a:r>
              <a:rPr lang="en-US" sz="4800" dirty="0" err="1"/>
              <a:t>DataServer</a:t>
            </a:r>
            <a:r>
              <a:rPr lang="en-US" sz="4800" dirty="0"/>
              <a:t>-Klassen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Keine</a:t>
            </a:r>
            <a:r>
              <a:rPr lang="en-US" sz="4800" dirty="0"/>
              <a:t> </a:t>
            </a:r>
            <a:r>
              <a:rPr lang="en-US" sz="4800" dirty="0" err="1"/>
              <a:t>Eingabe-Masken</a:t>
            </a:r>
            <a:r>
              <a:rPr lang="en-US" sz="4800" dirty="0"/>
              <a:t> (Pictures) von Haus </a:t>
            </a:r>
            <a:r>
              <a:rPr lang="en-US" sz="4800" dirty="0" err="1"/>
              <a:t>aus</a:t>
            </a:r>
            <a:endParaRPr lang="en-US" sz="480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Einschränkungen</a:t>
            </a:r>
            <a:r>
              <a:rPr lang="en-US" sz="4800" dirty="0"/>
              <a:t> auf High-DPI-</a:t>
            </a:r>
            <a:r>
              <a:rPr lang="en-US" sz="4800" dirty="0" err="1"/>
              <a:t>Systemen</a:t>
            </a:r>
            <a:endParaRPr lang="en-US" sz="480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4800" dirty="0" err="1"/>
              <a:t>Entwickler-Produktivität</a:t>
            </a:r>
            <a:r>
              <a:rPr lang="en-US" sz="4800" dirty="0"/>
              <a:t> </a:t>
            </a:r>
            <a:r>
              <a:rPr lang="en-US" sz="4800" dirty="0" err="1"/>
              <a:t>viel</a:t>
            </a:r>
            <a:r>
              <a:rPr lang="en-US" sz="4800" dirty="0"/>
              <a:t> </a:t>
            </a:r>
            <a:r>
              <a:rPr lang="en-US" sz="4800" dirty="0" err="1"/>
              <a:t>geringer</a:t>
            </a:r>
            <a:r>
              <a:rPr lang="en-US" sz="4800" dirty="0"/>
              <a:t> </a:t>
            </a:r>
            <a:r>
              <a:rPr lang="en-US" sz="4800" dirty="0" err="1"/>
              <a:t>als</a:t>
            </a:r>
            <a:r>
              <a:rPr lang="en-US" sz="4800" dirty="0"/>
              <a:t> </a:t>
            </a:r>
            <a:r>
              <a:rPr lang="en-US" sz="4800" dirty="0" err="1"/>
              <a:t>mit</a:t>
            </a:r>
            <a:r>
              <a:rPr lang="en-US" sz="4800" dirty="0"/>
              <a:t> VO GUI</a:t>
            </a:r>
          </a:p>
        </p:txBody>
      </p:sp>
    </p:spTree>
    <p:extLst>
      <p:ext uri="{BB962C8B-B14F-4D97-AF65-F5344CB8AC3E}">
        <p14:creationId xmlns:p14="http://schemas.microsoft.com/office/powerpoint/2010/main" val="1553697809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ote titel">
  <a:themeElements>
    <a:clrScheme name="grote tite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rote tite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grote tite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812</Words>
  <Characters>0</Characters>
  <Application>Microsoft Office PowerPoint</Application>
  <PresentationFormat>Benutzerdefiniert</PresentationFormat>
  <Lines>0</Lines>
  <Paragraphs>121</Paragraphs>
  <Slides>28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6" baseType="lpstr">
      <vt:lpstr>Arial</vt:lpstr>
      <vt:lpstr>Calibri</vt:lpstr>
      <vt:lpstr>Gill Sans</vt:lpstr>
      <vt:lpstr>Neo Sans</vt:lpstr>
      <vt:lpstr>Neo Sans Std</vt:lpstr>
      <vt:lpstr>NeoSans</vt:lpstr>
      <vt:lpstr>Wingdings</vt:lpstr>
      <vt:lpstr>grote titel</vt:lpstr>
      <vt:lpstr>X# GUI Choices  was kommt nach den VO GUI-Klassen?</vt:lpstr>
      <vt:lpstr>Frage: Welche GUI soll ich verwenden</vt:lpstr>
      <vt:lpstr>Warum liefert X# kein GUI-Framework mit?</vt:lpstr>
      <vt:lpstr>Was zeichnet die VO GUI Klassen aus?</vt:lpstr>
      <vt:lpstr>Nachteile der VO GUI Klassen in X#</vt:lpstr>
      <vt:lpstr>Die Qual der Wahl</vt:lpstr>
      <vt:lpstr>VO GUI Klassen</vt:lpstr>
      <vt:lpstr>XSharp.VOGUIClasses.dll (XGUI)</vt:lpstr>
      <vt:lpstr>Windows Forms</vt:lpstr>
      <vt:lpstr>WPF – Windows Presentation Foundation</vt:lpstr>
      <vt:lpstr>Mischformen</vt:lpstr>
      <vt:lpstr>Password.VO – die migrierte Applikation</vt:lpstr>
      <vt:lpstr>Password.XGUI – VOGUI auf neuem Fundament</vt:lpstr>
      <vt:lpstr>Password.XGUI – Details</vt:lpstr>
      <vt:lpstr>Password.Mixed – WinForms innerhalb VOGUI</vt:lpstr>
      <vt:lpstr>Password.Mixed – Details</vt:lpstr>
      <vt:lpstr>Password.WFShell – VO-Shell in WinForms-Shell</vt:lpstr>
      <vt:lpstr>Password.WFShellX – VO-Fenster in WinForms</vt:lpstr>
      <vt:lpstr>Password.WFShellX – Details</vt:lpstr>
      <vt:lpstr>Password.WinForms – komplett neu entwickelt</vt:lpstr>
      <vt:lpstr>Password.WinForms – Details</vt:lpstr>
      <vt:lpstr>Password.WPF – neu gedacht</vt:lpstr>
      <vt:lpstr>Password.WPF - Details</vt:lpstr>
      <vt:lpstr>Password.WPF - Details</vt:lpstr>
      <vt:lpstr>Password.WPF - Datenmodell</vt:lpstr>
      <vt:lpstr>Schlussfolgerungen</vt:lpstr>
      <vt:lpstr>Meine Empfehlungen</vt:lpstr>
      <vt:lpstr>Fragen 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Robert van der Hulst</dc:creator>
  <cp:keywords/>
  <dc:description/>
  <cp:lastModifiedBy>Wolfgang Riedmann | Riedmann</cp:lastModifiedBy>
  <cp:revision>165</cp:revision>
  <cp:lastPrinted>2016-04-15T08:22:22Z</cp:lastPrinted>
  <dcterms:created xsi:type="dcterms:W3CDTF">2015-04-14T13:56:47Z</dcterms:created>
  <dcterms:modified xsi:type="dcterms:W3CDTF">2023-10-14T09:13:54Z</dcterms:modified>
</cp:coreProperties>
</file>