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9" r:id="rId2"/>
    <p:sldId id="29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36" r:id="rId15"/>
    <p:sldId id="323" r:id="rId16"/>
    <p:sldId id="337" r:id="rId17"/>
    <p:sldId id="328" r:id="rId18"/>
    <p:sldId id="329" r:id="rId19"/>
    <p:sldId id="338" r:id="rId20"/>
    <p:sldId id="330" r:id="rId21"/>
    <p:sldId id="339" r:id="rId22"/>
    <p:sldId id="331" r:id="rId23"/>
    <p:sldId id="326" r:id="rId24"/>
    <p:sldId id="332" r:id="rId25"/>
    <p:sldId id="333" r:id="rId26"/>
    <p:sldId id="335" r:id="rId27"/>
    <p:sldId id="340" r:id="rId28"/>
    <p:sldId id="279" r:id="rId29"/>
  </p:sldIdLst>
  <p:sldSz cx="17340263" cy="9753600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AE68"/>
    <a:srgbClr val="D1D0A8"/>
    <a:srgbClr val="192052"/>
    <a:srgbClr val="3C9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86421" autoAdjust="0"/>
  </p:normalViewPr>
  <p:slideViewPr>
    <p:cSldViewPr>
      <p:cViewPr varScale="1">
        <p:scale>
          <a:sx n="84" d="100"/>
          <a:sy n="84" d="100"/>
        </p:scale>
        <p:origin x="108" y="342"/>
      </p:cViewPr>
      <p:guideLst>
        <p:guide orient="horz" pos="3072"/>
        <p:guide pos="5462"/>
      </p:guideLst>
    </p:cSldViewPr>
  </p:slideViewPr>
  <p:outlineViewPr>
    <p:cViewPr>
      <p:scale>
        <a:sx n="33" d="100"/>
        <a:sy n="33" d="100"/>
      </p:scale>
      <p:origin x="0" y="-61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4413C-DFF0-43EE-9903-07DC4DDA5581}" type="datetimeFigureOut">
              <a:rPr lang="nl-NL" smtClean="0"/>
              <a:t>14-10-2023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0591A-57B0-4D6F-8347-8D31FC453B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123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A797E-E7CB-4E09-A1F4-C5A30F1D9803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CF0F4-EC98-409A-9D74-F0EF02EE3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52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673" y="3030539"/>
            <a:ext cx="14740917" cy="2090737"/>
          </a:xfrm>
          <a:prstGeom prst="rect">
            <a:avLst/>
          </a:prstGeom>
        </p:spPr>
        <p:txBody>
          <a:bodyPr vert="horz"/>
          <a:lstStyle>
            <a:lvl1pPr marL="0" indent="0" algn="l">
              <a:buFontTx/>
              <a:buNone/>
              <a:defRPr b="1" i="0" kern="1200" baseline="0">
                <a:solidFill>
                  <a:srgbClr val="3C9825"/>
                </a:solidFill>
                <a:latin typeface="Neo Sans Std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1464" y="5527676"/>
            <a:ext cx="12137337" cy="2492375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baseline="0">
                <a:solidFill>
                  <a:srgbClr val="192052"/>
                </a:solidFill>
                <a:latin typeface="Neo San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3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rgbClr val="D1D0A8"/>
            </a:gs>
            <a:gs pos="48000">
              <a:srgbClr val="D1D0A8"/>
            </a:gs>
            <a:gs pos="100000">
              <a:srgbClr val="D1D0A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625600"/>
          </a:xfrm>
          <a:prstGeom prst="rect">
            <a:avLst/>
          </a:prstGeom>
        </p:spPr>
        <p:txBody>
          <a:bodyPr vert="horz"/>
          <a:lstStyle>
            <a:lvl1pPr>
              <a:defRPr sz="6000" b="1" i="0" kern="1200">
                <a:solidFill>
                  <a:srgbClr val="192052"/>
                </a:solidFill>
                <a:latin typeface="Neo San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860" y="2276476"/>
            <a:ext cx="15604543" cy="6435725"/>
          </a:xfrm>
          <a:prstGeom prst="rect">
            <a:avLst/>
          </a:prstGeom>
        </p:spPr>
        <p:txBody>
          <a:bodyPr vert="horz"/>
          <a:lstStyle>
            <a:lvl1pPr marL="571500" indent="-571500" algn="l">
              <a:buSzPct val="100000"/>
              <a:buFont typeface="Arial" panose="020B0604020202020204" pitchFamily="34" charset="0"/>
              <a:buChar char="•"/>
              <a:defRPr>
                <a:latin typeface="Neo Sans"/>
              </a:defRPr>
            </a:lvl1pPr>
            <a:lvl2pPr marL="1028700" indent="-571500" algn="l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defRPr lang="en-US" sz="3600" dirty="0" smtClean="0">
                <a:solidFill>
                  <a:schemeClr val="tx1"/>
                </a:solidFill>
                <a:latin typeface="Neo Sans"/>
                <a:ea typeface="+mn-ea"/>
                <a:cs typeface="+mn-cs"/>
                <a:sym typeface="Gill Sans" charset="0"/>
              </a:defRPr>
            </a:lvl2pPr>
            <a:lvl3pPr marL="1485900" indent="-571500" algn="l">
              <a:lnSpc>
                <a:spcPct val="100000"/>
              </a:lnSpc>
              <a:buSzPct val="100000"/>
              <a:buFont typeface="Wingdings" panose="05000000000000000000" pitchFamily="2" charset="2"/>
              <a:buChar char="§"/>
              <a:defRPr>
                <a:latin typeface="Neo Sans"/>
              </a:defRPr>
            </a:lvl3pPr>
            <a:lvl4pPr marL="1943100" indent="-571500" algn="l">
              <a:buFont typeface="Arial" panose="020B0604020202020204" pitchFamily="34" charset="0"/>
              <a:buChar char="•"/>
              <a:defRPr>
                <a:latin typeface="Neo Sans"/>
              </a:defRPr>
            </a:lvl4pPr>
            <a:lvl5pPr marL="2400300" indent="-571500" algn="l">
              <a:buFont typeface="Arial" panose="020B0604020202020204" pitchFamily="34" charset="0"/>
              <a:buChar char="•"/>
              <a:defRPr>
                <a:latin typeface="Neo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969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625600"/>
          </a:xfrm>
          <a:prstGeom prst="rect">
            <a:avLst/>
          </a:prstGeom>
        </p:spPr>
        <p:txBody>
          <a:bodyPr vert="horz"/>
          <a:lstStyle>
            <a:lvl1pPr>
              <a:defRPr sz="6000" b="1" i="0" kern="1200">
                <a:solidFill>
                  <a:srgbClr val="3C9825"/>
                </a:solidFill>
                <a:latin typeface="Neo San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7860" y="2276476"/>
            <a:ext cx="7700669" cy="6435725"/>
          </a:xfrm>
          <a:prstGeom prst="rect">
            <a:avLst/>
          </a:prstGeom>
        </p:spPr>
        <p:txBody>
          <a:bodyPr vert="horz"/>
          <a:lstStyle>
            <a:lvl1pPr marL="457200" indent="-457200" algn="l">
              <a:buSzPct val="150000"/>
              <a:buFont typeface="Arial" panose="020B0604020202020204" pitchFamily="34" charset="0"/>
              <a:buChar char="•"/>
              <a:defRPr sz="2800" kern="1200">
                <a:latin typeface="Neo Sans"/>
              </a:defRPr>
            </a:lvl1pPr>
            <a:lvl2pPr marL="800100" indent="-342900" algn="l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  <a:defRPr sz="2400" kern="1200">
                <a:latin typeface="Neo Sans"/>
              </a:defRPr>
            </a:lvl2pPr>
            <a:lvl3pPr algn="l">
              <a:defRPr sz="2000" kern="1200">
                <a:latin typeface="Neo Sans"/>
              </a:defRPr>
            </a:lvl3pPr>
            <a:lvl4pPr algn="l">
              <a:defRPr sz="1800" kern="1200">
                <a:latin typeface="Neo Sans"/>
              </a:defRPr>
            </a:lvl4pPr>
            <a:lvl5pPr algn="l">
              <a:defRPr sz="1800" kern="1200">
                <a:latin typeface="Neo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8766146" y="2276476"/>
            <a:ext cx="7700669" cy="6435725"/>
          </a:xfrm>
          <a:prstGeom prst="rect">
            <a:avLst/>
          </a:prstGeom>
        </p:spPr>
        <p:txBody>
          <a:bodyPr vert="horz"/>
          <a:lstStyle>
            <a:lvl1pPr marL="457200" indent="-457200" algn="l">
              <a:buSzPct val="150000"/>
              <a:buFont typeface="Arial" panose="020B0604020202020204" pitchFamily="34" charset="0"/>
              <a:buChar char="•"/>
              <a:defRPr sz="2800" kern="1200">
                <a:latin typeface="Neo Sans"/>
              </a:defRPr>
            </a:lvl1pPr>
            <a:lvl2pPr marL="800100" indent="-342900" algn="l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  <a:defRPr sz="2400" kern="1200">
                <a:latin typeface="Neo Sans"/>
              </a:defRPr>
            </a:lvl2pPr>
            <a:lvl3pPr algn="l">
              <a:defRPr sz="2000" kern="1200">
                <a:latin typeface="Neo Sans"/>
              </a:defRPr>
            </a:lvl3pPr>
            <a:lvl4pPr algn="l">
              <a:defRPr sz="1800" kern="1200">
                <a:latin typeface="Neo Sans"/>
              </a:defRPr>
            </a:lvl4pPr>
            <a:lvl5pPr algn="l">
              <a:defRPr sz="1800" kern="1200">
                <a:latin typeface="Neo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7123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1875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533" y="2600960"/>
            <a:ext cx="13005197" cy="390144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76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7533" y="6527237"/>
            <a:ext cx="13005197" cy="21426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133">
                <a:solidFill>
                  <a:schemeClr val="accent1"/>
                </a:solidFill>
                <a:latin typeface="+mj-lt"/>
              </a:defRPr>
            </a:lvl1pPr>
            <a:lvl2pPr marL="487695" indent="0">
              <a:buNone/>
              <a:defRPr sz="2133"/>
            </a:lvl2pPr>
            <a:lvl3pPr marL="975390" indent="0">
              <a:buNone/>
              <a:defRPr sz="1920"/>
            </a:lvl3pPr>
            <a:lvl4pPr marL="1463086" indent="0">
              <a:buNone/>
              <a:defRPr sz="1707"/>
            </a:lvl4pPr>
            <a:lvl5pPr marL="1950781" indent="0">
              <a:buNone/>
              <a:defRPr sz="1707"/>
            </a:lvl5pPr>
            <a:lvl6pPr marL="2438476" indent="0">
              <a:buNone/>
              <a:defRPr sz="1707"/>
            </a:lvl6pPr>
            <a:lvl7pPr marL="2926171" indent="0">
              <a:buNone/>
              <a:defRPr sz="1707"/>
            </a:lvl7pPr>
            <a:lvl8pPr marL="3413867" indent="0">
              <a:buNone/>
              <a:defRPr sz="1707"/>
            </a:lvl8pPr>
            <a:lvl9pPr marL="3901562" indent="0">
              <a:buNone/>
              <a:defRPr sz="17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670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1D0A8"/>
            </a:gs>
            <a:gs pos="48000">
              <a:srgbClr val="D1D0A8"/>
            </a:gs>
            <a:gs pos="100000">
              <a:srgbClr val="D1D0A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 userDrawn="1"/>
        </p:nvSpPr>
        <p:spPr bwMode="auto">
          <a:xfrm>
            <a:off x="8103520" y="9071497"/>
            <a:ext cx="11557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dirty="0">
                <a:solidFill>
                  <a:srgbClr val="272E6D"/>
                </a:solidFill>
                <a:latin typeface="NeoSans" charset="0"/>
                <a:ea typeface="ＭＳ Ｐゴシック" charset="0"/>
                <a:sym typeface="NeoSans" charset="0"/>
              </a:rPr>
              <a:t>X# Summit 2023</a:t>
            </a:r>
          </a:p>
        </p:txBody>
      </p:sp>
      <p:sp>
        <p:nvSpPr>
          <p:cNvPr id="4" name="Rectangle 2"/>
          <p:cNvSpPr>
            <a:spLocks/>
          </p:cNvSpPr>
          <p:nvPr userDrawn="1"/>
        </p:nvSpPr>
        <p:spPr bwMode="auto">
          <a:xfrm>
            <a:off x="893030" y="9061450"/>
            <a:ext cx="44166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/>
            <a:r>
              <a:rPr lang="en-US" sz="2000" dirty="0">
                <a:solidFill>
                  <a:srgbClr val="42A12D"/>
                </a:solidFill>
                <a:latin typeface="NeoSans" charset="0"/>
                <a:ea typeface="ＭＳ Ｐゴシック" charset="0"/>
                <a:sym typeface="NeoSans" charset="0"/>
              </a:rPr>
              <a:t>X# GUI Choices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6915" y="8532752"/>
            <a:ext cx="1344534" cy="10573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7" r:id="rId4"/>
    <p:sldLayoutId id="2147483658" r:id="rId5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sharp.eu/" TargetMode="External"/><Relationship Id="rId2" Type="http://schemas.openxmlformats.org/officeDocument/2006/relationships/hyperlink" Target="mailto:Wolfgang@riedmann.i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673" y="3030539"/>
            <a:ext cx="14740917" cy="3502445"/>
          </a:xfrm>
        </p:spPr>
        <p:txBody>
          <a:bodyPr/>
          <a:lstStyle/>
          <a:p>
            <a:pPr algn="ctr"/>
            <a:r>
              <a:rPr lang="en-US" sz="8000" dirty="0"/>
              <a:t>X# GUI Choices </a:t>
            </a:r>
            <a:br>
              <a:rPr lang="en-US" sz="8000" dirty="0"/>
            </a:br>
            <a:r>
              <a:rPr lang="en-US" sz="8000" dirty="0"/>
              <a:t>What comes after the VO GUI Classes?</a:t>
            </a:r>
            <a:endParaRPr lang="nl-NL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9713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WPF – Windows Presentation Foundation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Complete new application design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Vector oriented GUI, using DirectX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Excellent in High-DPI environments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Best when used with modern principles like MVVM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There are several GUI frameworks, both from Microsoft and other developers, most as open source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Developer productivity worser than with Windows Forms</a:t>
            </a:r>
          </a:p>
        </p:txBody>
      </p:sp>
    </p:spTree>
    <p:extLst>
      <p:ext uri="{BB962C8B-B14F-4D97-AF65-F5344CB8AC3E}">
        <p14:creationId xmlns:p14="http://schemas.microsoft.com/office/powerpoint/2010/main" val="11600224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Mixed forms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dirty="0"/>
              <a:t>It is possible to have mixed forms – X# has support classes for them: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Windows Forms window in a VO GUI application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window in Windows Forms application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MDI application in Windows Forms application Shell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dirty="0"/>
          </a:p>
          <a:p>
            <a:pPr algn="l"/>
            <a:r>
              <a:rPr lang="en-US" sz="4800" dirty="0"/>
              <a:t>The helper classes were written by Paul </a:t>
            </a:r>
            <a:r>
              <a:rPr lang="en-US" sz="4800" dirty="0" err="1"/>
              <a:t>Piko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4475474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Password.VO</a:t>
            </a:r>
            <a:r>
              <a:rPr lang="en-US" dirty="0"/>
              <a:t> – the migrated application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B88645-FC3B-9DE0-BB71-6BE44A47A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819" y="1456626"/>
            <a:ext cx="5342857" cy="389523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0AE2AE5-BABF-BCDE-6AB3-D92DDCB75F76}"/>
              </a:ext>
            </a:extLst>
          </p:cNvPr>
          <p:cNvSpPr txBox="1">
            <a:spLocks/>
          </p:cNvSpPr>
          <p:nvPr/>
        </p:nvSpPr>
        <p:spPr>
          <a:xfrm>
            <a:off x="994852" y="5956920"/>
            <a:ext cx="15604543" cy="2520280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Start() method to adjust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Error handling the “.NET Way”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Development and usage like a VO application</a:t>
            </a:r>
          </a:p>
          <a:p>
            <a:pPr algn="l"/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1609086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Password.XGUI</a:t>
            </a:r>
            <a:r>
              <a:rPr lang="en-US" dirty="0"/>
              <a:t> – VOGUI auf </a:t>
            </a:r>
            <a:r>
              <a:rPr lang="en-US" dirty="0" err="1"/>
              <a:t>neuem</a:t>
            </a:r>
            <a:r>
              <a:rPr lang="en-US" dirty="0"/>
              <a:t> Fundament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8848"/>
            <a:ext cx="15604543" cy="2952328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Austausch</a:t>
            </a:r>
            <a:r>
              <a:rPr lang="en-US" sz="4800" b="0" dirty="0"/>
              <a:t> GUI-Klassen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Anpassung</a:t>
            </a:r>
            <a:r>
              <a:rPr lang="en-US" sz="4800" b="0" dirty="0"/>
              <a:t> Start-</a:t>
            </a:r>
            <a:r>
              <a:rPr lang="en-US" sz="4800" b="0" dirty="0" err="1"/>
              <a:t>Methode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Aktuell</a:t>
            </a:r>
            <a:r>
              <a:rPr lang="en-US" sz="4800" b="0" dirty="0"/>
              <a:t> </a:t>
            </a:r>
            <a:r>
              <a:rPr lang="en-US" sz="4800" b="0" dirty="0" err="1"/>
              <a:t>kein</a:t>
            </a:r>
            <a:r>
              <a:rPr lang="en-US" sz="4800" b="0" dirty="0"/>
              <a:t> </a:t>
            </a:r>
            <a:r>
              <a:rPr lang="en-US" sz="4800" b="0" dirty="0" err="1"/>
              <a:t>bBrowser</a:t>
            </a:r>
            <a:r>
              <a:rPr lang="en-US" sz="4800" b="0" dirty="0"/>
              <a:t> und </a:t>
            </a:r>
            <a:r>
              <a:rPr lang="en-US" sz="4800" b="0" dirty="0" err="1"/>
              <a:t>ReportPro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Weitere</a:t>
            </a:r>
            <a:r>
              <a:rPr lang="en-US" sz="4800" b="0" dirty="0"/>
              <a:t> </a:t>
            </a:r>
            <a:r>
              <a:rPr lang="en-US" sz="4800" b="0" dirty="0" err="1"/>
              <a:t>Anpassungen</a:t>
            </a:r>
            <a:r>
              <a:rPr lang="en-US" sz="4800" b="0" dirty="0"/>
              <a:t> </a:t>
            </a:r>
            <a:r>
              <a:rPr lang="en-US" sz="4800" b="0" dirty="0" err="1"/>
              <a:t>möglich</a:t>
            </a:r>
            <a:r>
              <a:rPr lang="en-US" sz="4800" b="0" dirty="0"/>
              <a:t>, </a:t>
            </a:r>
            <a:r>
              <a:rPr lang="en-US" sz="4800" b="0" dirty="0" err="1"/>
              <a:t>besonders</a:t>
            </a:r>
            <a:r>
              <a:rPr lang="en-US" sz="4800" b="0" dirty="0"/>
              <a:t> </a:t>
            </a:r>
            <a:r>
              <a:rPr lang="en-US" sz="4800" b="0" dirty="0" err="1"/>
              <a:t>bei</a:t>
            </a:r>
            <a:r>
              <a:rPr lang="en-US" sz="4800" b="0" dirty="0"/>
              <a:t> Callbacks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3D75B0F-B3F8-119B-18C1-0F1D7BEEF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803" y="1492424"/>
            <a:ext cx="5361905" cy="3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5432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Password.XGUI</a:t>
            </a:r>
            <a:r>
              <a:rPr lang="en-US" dirty="0"/>
              <a:t> – Details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8848"/>
            <a:ext cx="15604543" cy="2952328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XSharp.VOGUIClasses.dll instead of VOGUIClasses.dll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Attention: strongly typed classes can lead to different behavior in derived classed;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Error handling the .NET Way: try – catch – end try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01C977-D847-F2EB-7282-19A1F6DAB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467" y="2140496"/>
            <a:ext cx="3219048" cy="20476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7917CA-E00D-E983-B4EC-C9F6A181D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187" y="2140496"/>
            <a:ext cx="3409524" cy="2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0474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Password.Mixed</a:t>
            </a:r>
            <a:r>
              <a:rPr lang="en-US" dirty="0"/>
              <a:t> – WinForms in the VOGUI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6316960"/>
            <a:ext cx="15604543" cy="237626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Thanks to support classes Windows Forms windows can be easily integrated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Change the App  class and using adapted window classes</a:t>
            </a:r>
          </a:p>
          <a:p>
            <a:pPr algn="l"/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BB0D36-7EA1-24CF-F329-D8B2B0A67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643" y="1397136"/>
            <a:ext cx="8276190" cy="4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920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Password.Mixed</a:t>
            </a:r>
            <a:r>
              <a:rPr lang="en-US" dirty="0"/>
              <a:t> – Details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F65E16D-5771-5D16-CE47-FC0938C44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890" y="1564432"/>
            <a:ext cx="8771428" cy="22095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4D17D21-58AA-D163-470B-29E8297D9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176" y="4133996"/>
            <a:ext cx="9342857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612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</a:t>
            </a:r>
            <a:r>
              <a:rPr lang="en-US" dirty="0"/>
              <a:t> – VO Shell in WinForms Shell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80857"/>
            <a:ext cx="15604543" cy="3339832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Windows-Forms application with VO </a:t>
            </a:r>
            <a:r>
              <a:rPr lang="en-US" sz="4800" b="0" dirty="0" err="1"/>
              <a:t>ShellWindow</a:t>
            </a:r>
            <a:r>
              <a:rPr lang="en-US" sz="4800" b="0" dirty="0"/>
              <a:t> and VO </a:t>
            </a:r>
            <a:r>
              <a:rPr lang="en-US" sz="4800" b="0" dirty="0" err="1"/>
              <a:t>DataWindows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Low migration requirements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Attention: currently limited functionality, not supported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CE2F509-3494-A566-3116-BA8CF8D4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739" y="1750337"/>
            <a:ext cx="5428571" cy="3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3064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Password.WFShellX</a:t>
            </a:r>
            <a:r>
              <a:rPr lang="en-US" dirty="0"/>
              <a:t> – VO windows in WinForms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1242"/>
            <a:ext cx="15604543" cy="295993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Every VO windows has to be put in a Windows Forms window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More migration work, but complete functionality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8FFDA07-80BF-074D-E510-B62E44F42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795" y="1708448"/>
            <a:ext cx="5133333" cy="3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410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Password.WFShellX</a:t>
            </a:r>
            <a:r>
              <a:rPr lang="en-US" dirty="0"/>
              <a:t> – Details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5AA4250-4FD8-636C-D547-B68B7D5C8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779" y="1492424"/>
            <a:ext cx="6676190" cy="21809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06D327C-E3FE-762E-ABC0-D04923CC5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112" y="3004592"/>
            <a:ext cx="9209524" cy="5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602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Question: What GUI library I should use?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3580656"/>
            <a:ext cx="15604543" cy="4680520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This is one question to which no answer valid for all can be given.</a:t>
            </a:r>
          </a:p>
          <a:p>
            <a:endParaRPr lang="en-US" sz="4800" b="0" dirty="0"/>
          </a:p>
          <a:p>
            <a:r>
              <a:rPr lang="en-US" sz="4800" b="0" dirty="0"/>
              <a:t>This session will try to give you answers for your own decision.</a:t>
            </a:r>
          </a:p>
        </p:txBody>
      </p:sp>
    </p:spTree>
    <p:extLst>
      <p:ext uri="{BB962C8B-B14F-4D97-AF65-F5344CB8AC3E}">
        <p14:creationId xmlns:p14="http://schemas.microsoft.com/office/powerpoint/2010/main" val="412606525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212" y="390525"/>
            <a:ext cx="16083192" cy="1029891"/>
          </a:xfrm>
        </p:spPr>
        <p:txBody>
          <a:bodyPr/>
          <a:lstStyle/>
          <a:p>
            <a:r>
              <a:rPr lang="en-US" dirty="0" err="1"/>
              <a:t>Password.WinForms</a:t>
            </a:r>
            <a:r>
              <a:rPr lang="en-US" dirty="0"/>
              <a:t> – development from scratch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5DAFEA5-E87A-64B7-6D76-6C0B9FDAD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104" y="1708448"/>
            <a:ext cx="5695238" cy="3847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249AB12-3CF0-D6BC-F2BD-FC3DBEEDB68E}"/>
              </a:ext>
            </a:extLst>
          </p:cNvPr>
          <p:cNvSpPr txBox="1">
            <a:spLocks/>
          </p:cNvSpPr>
          <p:nvPr/>
        </p:nvSpPr>
        <p:spPr>
          <a:xfrm>
            <a:off x="908647" y="5917113"/>
            <a:ext cx="15604543" cy="295993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XporterVO</a:t>
            </a:r>
            <a:r>
              <a:rPr lang="en-US" sz="4800" b="0" dirty="0"/>
              <a:t> can create Windows Forms </a:t>
            </a:r>
            <a:r>
              <a:rPr lang="en-US" sz="4800" b="0" dirty="0" err="1"/>
              <a:t>forms</a:t>
            </a:r>
            <a:r>
              <a:rPr lang="en-US" sz="4800" b="0" dirty="0"/>
              <a:t> from VO windows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Using a </a:t>
            </a:r>
            <a:r>
              <a:rPr lang="en-US" sz="4800" b="0" dirty="0" err="1"/>
              <a:t>DataGridView</a:t>
            </a:r>
            <a:r>
              <a:rPr lang="en-US" sz="4800" b="0" dirty="0"/>
              <a:t> instead of a </a:t>
            </a:r>
            <a:r>
              <a:rPr lang="en-US" sz="4800" b="0" dirty="0" err="1"/>
              <a:t>ListView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Different approach for data, in .NET style</a:t>
            </a:r>
          </a:p>
        </p:txBody>
      </p:sp>
    </p:spTree>
    <p:extLst>
      <p:ext uri="{BB962C8B-B14F-4D97-AF65-F5344CB8AC3E}">
        <p14:creationId xmlns:p14="http://schemas.microsoft.com/office/powerpoint/2010/main" val="227149412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Password.WinForms</a:t>
            </a:r>
            <a:r>
              <a:rPr lang="en-US" dirty="0"/>
              <a:t> – Details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2C9118E-3ADD-79F1-C042-D7293324E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179" y="1891085"/>
            <a:ext cx="11361905" cy="5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3980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– new concepts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01B9F7B-C8CA-D770-FF56-3B45FAF14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797" y="1708448"/>
            <a:ext cx="6466667" cy="423809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48D3C02-DCAA-5E1E-1FFB-0CB93C1A4CC8}"/>
              </a:ext>
            </a:extLst>
          </p:cNvPr>
          <p:cNvSpPr txBox="1">
            <a:spLocks/>
          </p:cNvSpPr>
          <p:nvPr/>
        </p:nvSpPr>
        <p:spPr>
          <a:xfrm>
            <a:off x="908647" y="6234575"/>
            <a:ext cx="15604543" cy="2642472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No MDI anymore, but a tab window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GUI written completely in code, no painter used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Can be highly adapted to different resolutions</a:t>
            </a:r>
          </a:p>
        </p:txBody>
      </p:sp>
    </p:spTree>
    <p:extLst>
      <p:ext uri="{BB962C8B-B14F-4D97-AF65-F5344CB8AC3E}">
        <p14:creationId xmlns:p14="http://schemas.microsoft.com/office/powerpoint/2010/main" val="183857453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84339E9-A39C-48B1-DE17-115B096E8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548" y="4012704"/>
            <a:ext cx="10200000" cy="4904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- Details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411520-80C4-3416-7C23-EF7C4B2AF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274" y="1384648"/>
            <a:ext cx="8085714" cy="3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0594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- Details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56E4DFA-DE69-96A5-712C-9741E860A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795" y="1564432"/>
            <a:ext cx="5723809" cy="154285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2E40F5-3DCD-A15A-47DE-EEEE69CBA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940" y="3364632"/>
            <a:ext cx="8752381" cy="5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6860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– data model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65A6F9-CFBF-A423-9A95-4F5622B5D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274" y="1564432"/>
            <a:ext cx="6885714" cy="465714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C5FE3C-4835-554D-2290-0ACF01C9DCF4}"/>
              </a:ext>
            </a:extLst>
          </p:cNvPr>
          <p:cNvSpPr txBox="1">
            <a:spLocks/>
          </p:cNvSpPr>
          <p:nvPr/>
        </p:nvSpPr>
        <p:spPr>
          <a:xfrm>
            <a:off x="842452" y="6365590"/>
            <a:ext cx="15604543" cy="1895585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One object for every record – can mix data from different sources</a:t>
            </a:r>
          </a:p>
          <a:p>
            <a:pPr algn="l"/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08530643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There is no “right way” – there are many possibilities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The development team gives us more choices than we had in VO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It is also possible to </a:t>
            </a:r>
            <a:r>
              <a:rPr lang="en-US" sz="4800" b="0" dirty="0" err="1"/>
              <a:t>buld</a:t>
            </a:r>
            <a:r>
              <a:rPr lang="en-US" sz="4800" b="0" dirty="0"/>
              <a:t> a community driven framework, but it need some decisions for a platform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XSharp.Tools</a:t>
            </a:r>
            <a:r>
              <a:rPr lang="en-US" sz="4800" b="0" dirty="0"/>
              <a:t> could be a possibility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69674263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My recommendations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Maintaining a VOGUI application</a:t>
            </a:r>
            <a:r>
              <a:rPr lang="en-US" sz="4800" b="0" dirty="0"/>
              <a:t>: using VO GUI Classes, maybe with some Windows Forms windows, or migration to XGUI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Complete new development</a:t>
            </a:r>
            <a:r>
              <a:rPr lang="en-US" sz="4800" b="0" dirty="0"/>
              <a:t> without new concepts, no strong limits on budget: 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Complete new development</a:t>
            </a:r>
            <a:r>
              <a:rPr lang="en-US" sz="4800" b="0" dirty="0"/>
              <a:t> with new concepts: WPF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New development</a:t>
            </a:r>
            <a:r>
              <a:rPr lang="en-US" sz="4800" b="0" dirty="0"/>
              <a:t> with limits on budget and/or time: </a:t>
            </a:r>
            <a:r>
              <a:rPr lang="en-US" sz="4800" b="0" dirty="0" err="1"/>
              <a:t>XSharp</a:t>
            </a:r>
            <a:r>
              <a:rPr lang="en-US" sz="4800" b="0" dirty="0"/>
              <a:t> VO GUI Classes (XGUI)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1832876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noProof="0" dirty="0"/>
              <a:t>Questions</a:t>
            </a:r>
            <a:r>
              <a:rPr lang="en-US" dirty="0"/>
              <a:t> ?</a:t>
            </a:r>
            <a:br>
              <a:rPr lang="en-US" dirty="0"/>
            </a:b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Contact: </a:t>
            </a:r>
            <a:r>
              <a:rPr lang="en-US" dirty="0">
                <a:hlinkClick r:id="rId2"/>
              </a:rPr>
              <a:t>Wolfgang@riedmann.it</a:t>
            </a:r>
            <a:endParaRPr lang="en-US" dirty="0"/>
          </a:p>
          <a:p>
            <a:pPr algn="ctr"/>
            <a:r>
              <a:rPr lang="en-US" dirty="0"/>
              <a:t>Oder better:</a:t>
            </a:r>
          </a:p>
          <a:p>
            <a:pPr algn="ctr"/>
            <a:r>
              <a:rPr lang="en-US" dirty="0">
                <a:hlinkClick r:id="rId3"/>
              </a:rPr>
              <a:t>www.xsharp.eu</a:t>
            </a:r>
            <a:r>
              <a:rPr lang="en-US" dirty="0"/>
              <a:t> – also in the German </a:t>
            </a:r>
            <a:r>
              <a:rPr lang="en-US"/>
              <a:t>or Italian forum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12425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Why X# does not delivers any GUI framework?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This is not true: X# delivers a GUI framework: The VO GUI Classes.</a:t>
            </a:r>
          </a:p>
          <a:p>
            <a:endParaRPr lang="en-US" sz="4800" b="0" dirty="0"/>
          </a:p>
          <a:p>
            <a:r>
              <a:rPr lang="en-US" sz="4800" b="0" dirty="0"/>
              <a:t>Starting with version 2.18 there is also the XSharp.VOGUIClasses.dll that is based on Windows Forms</a:t>
            </a:r>
          </a:p>
        </p:txBody>
      </p:sp>
    </p:spTree>
    <p:extLst>
      <p:ext uri="{BB962C8B-B14F-4D97-AF65-F5344CB8AC3E}">
        <p14:creationId xmlns:p14="http://schemas.microsoft.com/office/powerpoint/2010/main" val="124363451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Advantages of the VO GUI classes?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The VO GUI classes are a very advanced class library with some excellent features: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Data binding (name based)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Integration with the </a:t>
            </a:r>
            <a:r>
              <a:rPr lang="en-US" sz="4800" b="0" dirty="0" err="1"/>
              <a:t>DataServer</a:t>
            </a:r>
            <a:r>
              <a:rPr lang="en-US" sz="4800" b="0" dirty="0"/>
              <a:t>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Support for input masks (Pictures)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Name based binding for button and menu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A painter with support for inherited classes </a:t>
            </a:r>
          </a:p>
        </p:txBody>
      </p:sp>
    </p:spTree>
    <p:extLst>
      <p:ext uri="{BB962C8B-B14F-4D97-AF65-F5344CB8AC3E}">
        <p14:creationId xmlns:p14="http://schemas.microsoft.com/office/powerpoint/2010/main" val="282304497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Disadvantages of the VO GUI classes in X#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Are using the not more </a:t>
            </a:r>
            <a:r>
              <a:rPr lang="en-US" sz="4800" dirty="0" err="1"/>
              <a:t>developen</a:t>
            </a:r>
            <a:r>
              <a:rPr lang="en-US" sz="4800" dirty="0"/>
              <a:t> Windows GDI API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Usable only in 32 bit (uses a lot of pointers and casts internally)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Limitations in extensibility (3</a:t>
            </a:r>
            <a:r>
              <a:rPr lang="en-US" sz="4800" baseline="30000" dirty="0"/>
              <a:t>rd</a:t>
            </a:r>
            <a:r>
              <a:rPr lang="en-US" sz="4800" dirty="0"/>
              <a:t> party controls only as COM controls, OCX)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Bad results on High DPI platforms (4K monitors)</a:t>
            </a:r>
          </a:p>
        </p:txBody>
      </p:sp>
    </p:spTree>
    <p:extLst>
      <p:ext uri="{BB962C8B-B14F-4D97-AF65-F5344CB8AC3E}">
        <p14:creationId xmlns:p14="http://schemas.microsoft.com/office/powerpoint/2010/main" val="316597014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The Choices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r>
              <a:rPr lang="en-US" sz="4800" dirty="0"/>
              <a:t>A X# programmer has more choices than a C# programmer: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XSharp.VOGUIClasses.dll (Windows Forms based)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WPF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Mixed forms!</a:t>
            </a:r>
          </a:p>
        </p:txBody>
      </p:sp>
    </p:spTree>
    <p:extLst>
      <p:ext uri="{BB962C8B-B14F-4D97-AF65-F5344CB8AC3E}">
        <p14:creationId xmlns:p14="http://schemas.microsoft.com/office/powerpoint/2010/main" val="19229046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VO GUI classes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Compatible to VO applications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Tools like </a:t>
            </a:r>
            <a:r>
              <a:rPr lang="en-US" sz="4800" dirty="0" err="1"/>
              <a:t>ReportPro</a:t>
            </a:r>
            <a:r>
              <a:rPr lang="en-US" sz="4800" dirty="0"/>
              <a:t> and </a:t>
            </a:r>
            <a:r>
              <a:rPr lang="en-US" sz="4800" dirty="0" err="1"/>
              <a:t>bBrowser</a:t>
            </a:r>
            <a:r>
              <a:rPr lang="en-US" sz="4800" dirty="0"/>
              <a:t> are available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High programmer productivity, better than with plain VO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An experienced VO programmer is immediately productive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Only 32 Bit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Limited extensibility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Old fashioned GUI</a:t>
            </a:r>
          </a:p>
        </p:txBody>
      </p:sp>
    </p:spTree>
    <p:extLst>
      <p:ext uri="{BB962C8B-B14F-4D97-AF65-F5344CB8AC3E}">
        <p14:creationId xmlns:p14="http://schemas.microsoft.com/office/powerpoint/2010/main" val="375290762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XSharp.VOGUIClasses.dll (XGUI)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Based on 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3</a:t>
            </a:r>
            <a:r>
              <a:rPr lang="en-US" sz="4800" baseline="30000" dirty="0"/>
              <a:t>rd</a:t>
            </a:r>
            <a:r>
              <a:rPr lang="en-US" sz="4800" dirty="0"/>
              <a:t> party controls for Windows Forms are usable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AnyCPU</a:t>
            </a:r>
            <a:r>
              <a:rPr lang="en-US" sz="4800" dirty="0"/>
              <a:t> possible (32 + 64 Bit)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Pictures, </a:t>
            </a:r>
            <a:r>
              <a:rPr lang="en-US" sz="4800" dirty="0" err="1"/>
              <a:t>DataBinding</a:t>
            </a:r>
            <a:r>
              <a:rPr lang="en-US" sz="4800" dirty="0"/>
              <a:t>, name based Binding like in the VO GUI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Only in the Subscriber-Version of X# (</a:t>
            </a:r>
            <a:r>
              <a:rPr lang="en-US" sz="4800" dirty="0" err="1"/>
              <a:t>FoX</a:t>
            </a:r>
            <a:r>
              <a:rPr lang="en-US" sz="4800" dirty="0"/>
              <a:t>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Currently </a:t>
            </a:r>
            <a:r>
              <a:rPr lang="en-US" sz="4800" dirty="0" err="1"/>
              <a:t>bBrowser</a:t>
            </a:r>
            <a:r>
              <a:rPr lang="en-US" sz="4800" dirty="0"/>
              <a:t> and </a:t>
            </a:r>
            <a:r>
              <a:rPr lang="en-US" sz="4800" dirty="0" err="1"/>
              <a:t>ReportPro</a:t>
            </a:r>
            <a:r>
              <a:rPr lang="en-US" sz="4800" dirty="0"/>
              <a:t> are missing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Produktivity</a:t>
            </a:r>
            <a:r>
              <a:rPr lang="en-US" sz="4800" dirty="0"/>
              <a:t> like as with the VO GUI 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Migration of existing applications is relatively easy</a:t>
            </a:r>
          </a:p>
        </p:txBody>
      </p:sp>
    </p:spTree>
    <p:extLst>
      <p:ext uri="{BB962C8B-B14F-4D97-AF65-F5344CB8AC3E}">
        <p14:creationId xmlns:p14="http://schemas.microsoft.com/office/powerpoint/2010/main" val="14135048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Windows Forms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Complete new development is required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Name based Binding is possible, but need to be written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Control libraries and complete 3</a:t>
            </a:r>
            <a:r>
              <a:rPr lang="en-US" sz="4800" baseline="30000" dirty="0"/>
              <a:t>rd</a:t>
            </a:r>
            <a:r>
              <a:rPr lang="en-US" sz="4800" dirty="0"/>
              <a:t> party frameworks can be used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No support for </a:t>
            </a:r>
            <a:r>
              <a:rPr lang="en-US" sz="4800" dirty="0" err="1"/>
              <a:t>DataServer</a:t>
            </a:r>
            <a:r>
              <a:rPr lang="en-US" sz="4800" dirty="0"/>
              <a:t>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No or only limited </a:t>
            </a:r>
            <a:r>
              <a:rPr lang="en-US" sz="4800" dirty="0" err="1"/>
              <a:t>inout</a:t>
            </a:r>
            <a:r>
              <a:rPr lang="en-US" sz="4800" dirty="0"/>
              <a:t> masks (Pictures) in the base version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Some limits on High-DPI systems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Developer productivity less than with VO GUI</a:t>
            </a:r>
          </a:p>
        </p:txBody>
      </p:sp>
    </p:spTree>
    <p:extLst>
      <p:ext uri="{BB962C8B-B14F-4D97-AF65-F5344CB8AC3E}">
        <p14:creationId xmlns:p14="http://schemas.microsoft.com/office/powerpoint/2010/main" val="1553697809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ote titel">
  <a:themeElements>
    <a:clrScheme name="grote tite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ote tite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grote tit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933</Words>
  <Characters>0</Characters>
  <Application>Microsoft Office PowerPoint</Application>
  <PresentationFormat>Benutzerdefiniert</PresentationFormat>
  <Lines>0</Lines>
  <Paragraphs>121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6" baseType="lpstr">
      <vt:lpstr>Arial</vt:lpstr>
      <vt:lpstr>Calibri</vt:lpstr>
      <vt:lpstr>Gill Sans</vt:lpstr>
      <vt:lpstr>Neo Sans</vt:lpstr>
      <vt:lpstr>Neo Sans Std</vt:lpstr>
      <vt:lpstr>NeoSans</vt:lpstr>
      <vt:lpstr>Wingdings</vt:lpstr>
      <vt:lpstr>grote titel</vt:lpstr>
      <vt:lpstr>X# GUI Choices  What comes after the VO GUI Classes?</vt:lpstr>
      <vt:lpstr>Question: What GUI library I should use?</vt:lpstr>
      <vt:lpstr>Why X# does not delivers any GUI framework?</vt:lpstr>
      <vt:lpstr>Advantages of the VO GUI classes?</vt:lpstr>
      <vt:lpstr>Disadvantages of the VO GUI classes in X#</vt:lpstr>
      <vt:lpstr>The Choices</vt:lpstr>
      <vt:lpstr>VO GUI classes</vt:lpstr>
      <vt:lpstr>XSharp.VOGUIClasses.dll (XGUI)</vt:lpstr>
      <vt:lpstr>Windows Forms</vt:lpstr>
      <vt:lpstr>WPF – Windows Presentation Foundation</vt:lpstr>
      <vt:lpstr>Mixed forms</vt:lpstr>
      <vt:lpstr>Password.VO – the migrated application</vt:lpstr>
      <vt:lpstr>Password.XGUI – VOGUI auf neuem Fundament</vt:lpstr>
      <vt:lpstr>Password.XGUI – Details</vt:lpstr>
      <vt:lpstr>Password.Mixed – WinForms in the VOGUI</vt:lpstr>
      <vt:lpstr>Password.Mixed – Details</vt:lpstr>
      <vt:lpstr>Password.WFShell – VO Shell in WinForms Shell</vt:lpstr>
      <vt:lpstr>Password.WFShellX – VO windows in WinForms</vt:lpstr>
      <vt:lpstr>Password.WFShellX – Details</vt:lpstr>
      <vt:lpstr>Password.WinForms – development from scratch</vt:lpstr>
      <vt:lpstr>Password.WinForms – Details</vt:lpstr>
      <vt:lpstr>Password.WPF – new concepts</vt:lpstr>
      <vt:lpstr>Password.WPF - Details</vt:lpstr>
      <vt:lpstr>Password.WPF - Details</vt:lpstr>
      <vt:lpstr>Password.WPF – data model</vt:lpstr>
      <vt:lpstr>Conclusions</vt:lpstr>
      <vt:lpstr>My recommendations</vt:lpstr>
      <vt:lpstr>Questions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Robert van der Hulst</dc:creator>
  <cp:keywords/>
  <dc:description/>
  <cp:lastModifiedBy>Wolfgang Riedmann | Riedmann</cp:lastModifiedBy>
  <cp:revision>179</cp:revision>
  <cp:lastPrinted>2016-04-15T08:22:22Z</cp:lastPrinted>
  <dcterms:created xsi:type="dcterms:W3CDTF">2015-04-14T13:56:47Z</dcterms:created>
  <dcterms:modified xsi:type="dcterms:W3CDTF">2023-10-14T09:13:07Z</dcterms:modified>
</cp:coreProperties>
</file>